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04" r:id="rId3"/>
    <p:sldId id="295" r:id="rId4"/>
    <p:sldId id="269" r:id="rId5"/>
    <p:sldId id="270" r:id="rId6"/>
    <p:sldId id="271" r:id="rId7"/>
    <p:sldId id="296" r:id="rId8"/>
    <p:sldId id="302" r:id="rId9"/>
    <p:sldId id="301" r:id="rId10"/>
    <p:sldId id="274" r:id="rId11"/>
    <p:sldId id="273" r:id="rId12"/>
    <p:sldId id="272" r:id="rId13"/>
    <p:sldId id="276" r:id="rId14"/>
    <p:sldId id="299" r:id="rId15"/>
    <p:sldId id="303" r:id="rId16"/>
    <p:sldId id="298" r:id="rId17"/>
    <p:sldId id="277" r:id="rId18"/>
    <p:sldId id="278" r:id="rId19"/>
    <p:sldId id="305" r:id="rId20"/>
    <p:sldId id="279" r:id="rId21"/>
    <p:sldId id="283" r:id="rId22"/>
    <p:sldId id="297" r:id="rId23"/>
    <p:sldId id="282" r:id="rId24"/>
    <p:sldId id="281" r:id="rId25"/>
    <p:sldId id="286" r:id="rId26"/>
    <p:sldId id="285" r:id="rId27"/>
    <p:sldId id="284" r:id="rId28"/>
    <p:sldId id="307" r:id="rId29"/>
    <p:sldId id="306" r:id="rId30"/>
    <p:sldId id="288" r:id="rId31"/>
    <p:sldId id="308" r:id="rId32"/>
    <p:sldId id="287" r:id="rId33"/>
    <p:sldId id="309" r:id="rId34"/>
    <p:sldId id="310" r:id="rId35"/>
    <p:sldId id="311" r:id="rId36"/>
    <p:sldId id="316" r:id="rId37"/>
    <p:sldId id="317" r:id="rId38"/>
    <p:sldId id="318" r:id="rId39"/>
    <p:sldId id="293" r:id="rId40"/>
    <p:sldId id="294" r:id="rId41"/>
    <p:sldId id="289" r:id="rId42"/>
    <p:sldId id="319" r:id="rId43"/>
    <p:sldId id="290" r:id="rId44"/>
    <p:sldId id="291" r:id="rId45"/>
    <p:sldId id="292" r:id="rId46"/>
    <p:sldId id="26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6" autoAdjust="0"/>
  </p:normalViewPr>
  <p:slideViewPr>
    <p:cSldViewPr snapToGrid="0">
      <p:cViewPr>
        <p:scale>
          <a:sx n="75" d="100"/>
          <a:sy n="75" d="100"/>
        </p:scale>
        <p:origin x="1260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08:19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08:19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08:19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08:19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08:19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08:19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08:19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08:19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08:19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08:19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08:19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Erőforrás-hasznosítási elemzések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Erőforrás-hasznosítási elemzések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Térinformatika az energiatervezésben</a:t>
            </a:r>
          </a:p>
          <a:p>
            <a:r>
              <a:rPr lang="hu-HU" noProof="0"/>
              <a:t>2026.04.14</a:t>
            </a:r>
            <a:r>
              <a:rPr lang="hu-HU" noProof="0" dirty="0"/>
              <a:t>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733DC6-204B-7D86-7DAC-DDED8258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Összemetszés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FF8103-5186-CDEA-2E9E-004CE68D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431515" cy="4754563"/>
          </a:xfrm>
        </p:spPr>
        <p:txBody>
          <a:bodyPr/>
          <a:lstStyle/>
          <a:p>
            <a:r>
              <a:rPr lang="hu-HU" dirty="0"/>
              <a:t>mivel egy erdőrészlet több településhez is tartozhat</a:t>
            </a:r>
          </a:p>
          <a:p>
            <a:pPr lvl="1"/>
            <a:r>
              <a:rPr lang="hu-HU" dirty="0"/>
              <a:t>(bár ez nem jellemző)</a:t>
            </a:r>
          </a:p>
          <a:p>
            <a:pPr lvl="1"/>
            <a:r>
              <a:rPr lang="hu-HU" dirty="0"/>
              <a:t>metsszük össze a településpoligonokkal</a:t>
            </a:r>
          </a:p>
          <a:p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Overlay</a:t>
            </a:r>
            <a:r>
              <a:rPr lang="hu-HU" dirty="0"/>
              <a:t> &gt; </a:t>
            </a:r>
            <a:r>
              <a:rPr lang="hu-HU" dirty="0" err="1"/>
              <a:t>Intersect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végezzük el a metszést (</a:t>
            </a:r>
            <a:r>
              <a:rPr lang="hu-HU" dirty="0" err="1"/>
              <a:t>osszemetszett.shp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minden mezőt tartsunk meg</a:t>
            </a:r>
          </a:p>
          <a:p>
            <a:pPr lvl="1"/>
            <a:r>
              <a:rPr lang="hu-HU" dirty="0"/>
              <a:t>a poligonos geometriákra van szükségünk (Output </a:t>
            </a:r>
            <a:r>
              <a:rPr lang="hu-HU" dirty="0" err="1"/>
              <a:t>Type</a:t>
            </a:r>
            <a:r>
              <a:rPr lang="hu-HU" dirty="0"/>
              <a:t>: Input)</a:t>
            </a:r>
          </a:p>
          <a:p>
            <a:pPr lvl="1"/>
            <a:r>
              <a:rPr lang="hu-HU" dirty="0"/>
              <a:t>ellenőrzésképpen színezzük a településnév alapján az összemetszett poligonokat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899AFC-AAEA-3B99-D185-EADA0A37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2046233-2372-99E4-228E-D2F32147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715" y="1422401"/>
            <a:ext cx="4722576" cy="4645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697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069D8-D659-05FF-75D8-78C1346B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7E3A02-89A4-9230-3AEF-1C3D6D8C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57884" cy="4754563"/>
          </a:xfrm>
        </p:spPr>
        <p:txBody>
          <a:bodyPr/>
          <a:lstStyle/>
          <a:p>
            <a:r>
              <a:rPr lang="hu-HU" dirty="0"/>
              <a:t>minden összemetszett erdőrészletnek jó lenne tudni a területét…</a:t>
            </a:r>
          </a:p>
          <a:p>
            <a:pPr lvl="1"/>
            <a:r>
              <a:rPr lang="hu-HU" dirty="0"/>
              <a:t>számoljuk ki!</a:t>
            </a:r>
          </a:p>
          <a:p>
            <a:r>
              <a:rPr lang="en-US" dirty="0"/>
              <a:t>Data Management </a:t>
            </a:r>
            <a:r>
              <a:rPr lang="hu-HU" dirty="0"/>
              <a:t>&gt;</a:t>
            </a:r>
            <a:r>
              <a:rPr lang="en-US" dirty="0"/>
              <a:t> Features </a:t>
            </a:r>
            <a:r>
              <a:rPr lang="hu-HU" dirty="0"/>
              <a:t>&gt;</a:t>
            </a:r>
            <a:r>
              <a:rPr lang="en-US" dirty="0"/>
              <a:t> Add Geometry Attributes</a:t>
            </a:r>
            <a:endParaRPr lang="hu-HU" dirty="0"/>
          </a:p>
          <a:p>
            <a:pPr lvl="1"/>
            <a:r>
              <a:rPr lang="hu-HU" dirty="0"/>
              <a:t>létrehoz egy POLY_AREA nevű új mezőt (alapértelmezetten m</a:t>
            </a:r>
            <a:r>
              <a:rPr lang="hu-HU" baseline="30000" dirty="0"/>
              <a:t>2</a:t>
            </a:r>
            <a:r>
              <a:rPr lang="hu-HU" dirty="0"/>
              <a:t>-ben)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számoljuk ki a területet</a:t>
            </a:r>
          </a:p>
          <a:p>
            <a:pPr lvl="1"/>
            <a:r>
              <a:rPr lang="hu-HU" dirty="0"/>
              <a:t>ha nem jelenik meg az oszlop, töltsük be újra </a:t>
            </a:r>
            <a:r>
              <a:rPr lang="hu-HU" dirty="0" err="1"/>
              <a:t>Catalogból</a:t>
            </a:r>
            <a:endParaRPr lang="hu-HU" dirty="0"/>
          </a:p>
          <a:p>
            <a:pPr lvl="1"/>
            <a:r>
              <a:rPr lang="hu-HU" dirty="0"/>
              <a:t>színezzük a terület alapján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587B1-3A4A-0F7A-6CAB-B982BABF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08:57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8746284-7BFD-7131-DFAE-9D987E802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84" y="1527465"/>
            <a:ext cx="6601794" cy="4520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5F9C0F4-3FD0-BF84-44A9-0370685A8A66}"/>
              </a:ext>
            </a:extLst>
          </p:cNvPr>
          <p:cNvSpPr/>
          <p:nvPr/>
        </p:nvSpPr>
        <p:spPr>
          <a:xfrm flipH="1">
            <a:off x="7340600" y="4140200"/>
            <a:ext cx="508000" cy="1358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988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E89533-13AB-B3CD-5A19-C021AFFF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Összevonás településenként és </a:t>
            </a:r>
            <a:r>
              <a:rPr lang="hu-HU" dirty="0" err="1"/>
              <a:t>kategóriánként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C4ED9E-6A61-B1B5-9670-656FA72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92700" cy="4754563"/>
          </a:xfrm>
        </p:spPr>
        <p:txBody>
          <a:bodyPr/>
          <a:lstStyle/>
          <a:p>
            <a:r>
              <a:rPr lang="en-US" dirty="0"/>
              <a:t>Data Management </a:t>
            </a:r>
            <a:r>
              <a:rPr lang="hu-HU" dirty="0"/>
              <a:t>&gt;</a:t>
            </a:r>
            <a:r>
              <a:rPr lang="en-US" dirty="0"/>
              <a:t> Generalization </a:t>
            </a:r>
            <a:r>
              <a:rPr lang="hu-HU" dirty="0"/>
              <a:t>&gt;</a:t>
            </a:r>
            <a:r>
              <a:rPr lang="en-US" dirty="0"/>
              <a:t> Dissolve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vonjuk össze többrészes geometriába (</a:t>
            </a:r>
            <a:r>
              <a:rPr lang="hu-HU" dirty="0" err="1"/>
              <a:t>osszevont.shp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Dissolve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: település neve (</a:t>
            </a:r>
            <a:r>
              <a:rPr lang="hu-HU" dirty="0" err="1"/>
              <a:t>nev</a:t>
            </a:r>
            <a:r>
              <a:rPr lang="hu-HU" dirty="0"/>
              <a:t>) és a bináris erdőkategória (</a:t>
            </a:r>
            <a:r>
              <a:rPr lang="hu-HU" dirty="0" err="1"/>
              <a:t>ultetveny</a:t>
            </a:r>
            <a:r>
              <a:rPr lang="hu-HU" dirty="0"/>
              <a:t>)</a:t>
            </a:r>
          </a:p>
          <a:p>
            <a:pPr lvl="1"/>
            <a:r>
              <a:rPr lang="en-US" dirty="0"/>
              <a:t>Statistics Field(s): </a:t>
            </a:r>
            <a:r>
              <a:rPr lang="hu-HU" dirty="0"/>
              <a:t>"</a:t>
            </a:r>
            <a:r>
              <a:rPr lang="hu-HU" dirty="0" err="1"/>
              <a:t>tf_arany</a:t>
            </a:r>
            <a:r>
              <a:rPr lang="hu-HU" dirty="0"/>
              <a:t>" mező megtartása (pl. FIRST), "POLY_AREA"</a:t>
            </a:r>
            <a:r>
              <a:rPr lang="en-US" dirty="0"/>
              <a:t> </a:t>
            </a:r>
            <a:r>
              <a:rPr lang="en-US" dirty="0" err="1"/>
              <a:t>mező</a:t>
            </a:r>
            <a:r>
              <a:rPr lang="hu-HU" dirty="0"/>
              <a:t> összegzése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/>
              <a:t>SUM)</a:t>
            </a:r>
            <a:endParaRPr lang="hu-HU" dirty="0"/>
          </a:p>
          <a:p>
            <a:pPr lvl="1"/>
            <a:r>
              <a:rPr lang="hu-HU" dirty="0"/>
              <a:t>ellenőrizzük a többrészes geometriát és színezzünk az új, SUM_POLY_A nevű mező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1961AC-9D2F-D18F-7EA8-4638C571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A26A8DD-B26F-A055-6012-6BE9A5179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0900" y="1435100"/>
            <a:ext cx="6121400" cy="463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128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DCA6E-91FF-37E3-37F9-C605E47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 településenként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05E818-DEEA-C0C1-2E4D-0C2EA24F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530718" cy="4754563"/>
          </a:xfrm>
        </p:spPr>
        <p:txBody>
          <a:bodyPr/>
          <a:lstStyle/>
          <a:p>
            <a:r>
              <a:rPr lang="hu-HU" dirty="0"/>
              <a:t>kéne a </a:t>
            </a:r>
            <a:r>
              <a:rPr lang="hu-HU" dirty="0" err="1"/>
              <a:t>településenkénti</a:t>
            </a:r>
            <a:r>
              <a:rPr lang="hu-HU" dirty="0"/>
              <a:t> összegzett erdőterület is</a:t>
            </a:r>
          </a:p>
          <a:p>
            <a:pPr lvl="1"/>
            <a:r>
              <a:rPr lang="hu-HU" dirty="0"/>
              <a:t>hogy kiszámolhassuk az ültetvények és a természetközelibb erdők arányát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képezzük az </a:t>
            </a:r>
            <a:r>
              <a:rPr lang="hu-HU" dirty="0" err="1"/>
              <a:t>összerdőterületet</a:t>
            </a:r>
            <a:r>
              <a:rPr lang="hu-HU" dirty="0"/>
              <a:t> (</a:t>
            </a:r>
            <a:r>
              <a:rPr lang="hu-HU" dirty="0" err="1"/>
              <a:t>Dissolve</a:t>
            </a:r>
            <a:r>
              <a:rPr lang="hu-HU" dirty="0"/>
              <a:t>), a "</a:t>
            </a:r>
            <a:r>
              <a:rPr lang="hu-HU" dirty="0" err="1"/>
              <a:t>kitermeles</a:t>
            </a:r>
            <a:r>
              <a:rPr lang="hu-HU" dirty="0"/>
              <a:t>" mezőt is mentsük át (FIRST/LAST/MEAN)</a:t>
            </a:r>
          </a:p>
          <a:p>
            <a:pPr lvl="1"/>
            <a:r>
              <a:rPr lang="hu-HU" dirty="0"/>
              <a:t>a településnév mint kulcsmező alapján adjuk hozzá az összeterületet az összevont poligonjainkhoz (</a:t>
            </a:r>
            <a:r>
              <a:rPr lang="hu-HU" dirty="0" err="1"/>
              <a:t>Join</a:t>
            </a:r>
            <a:r>
              <a:rPr lang="hu-HU" dirty="0"/>
              <a:t>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C05A5-74D8-F64E-4847-29B65EE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09:36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DAD011E-A780-9ED8-0811-ACFF499C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541" y="1506682"/>
            <a:ext cx="3075226" cy="4582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C4C2F94-44AA-A215-52DD-420EFFED0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8918" y="1506682"/>
            <a:ext cx="3412997" cy="4582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998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D35B6-E0AC-AB4D-08E0-2B3EF217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9ED8BB-C5AE-9BCA-DD7C-0212A8D2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 településenként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544ED0-1E85-43AB-329C-9F5EE930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83830" cy="4754563"/>
          </a:xfrm>
        </p:spPr>
        <p:txBody>
          <a:bodyPr/>
          <a:lstStyle/>
          <a:p>
            <a:r>
              <a:rPr lang="hu-HU" dirty="0"/>
              <a:t>most már ki tudjuk számolni</a:t>
            </a:r>
          </a:p>
          <a:p>
            <a:pPr lvl="1"/>
            <a:r>
              <a:rPr lang="hu-HU" dirty="0"/>
              <a:t>hogy mennyi tűzifa származik egy település adott típusú (természetközeli erdő/ültetvény) erdőterületeinek összességéről</a:t>
            </a:r>
          </a:p>
          <a:p>
            <a:pPr lvl="1"/>
            <a:r>
              <a:rPr lang="hu-HU" dirty="0"/>
              <a:t>települési </a:t>
            </a:r>
            <a:r>
              <a:rPr lang="hu-HU" dirty="0" err="1"/>
              <a:t>összkitermelés</a:t>
            </a:r>
            <a:r>
              <a:rPr lang="hu-HU" dirty="0"/>
              <a:t> * kategóriára jellemző tűzifaarány * (kategória területe / települési összterület)</a:t>
            </a:r>
          </a:p>
          <a:p>
            <a:pPr lvl="1"/>
            <a:r>
              <a:rPr lang="hu-HU" dirty="0"/>
              <a:t>majd összegezni településre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DFC27B-ED5B-00A0-A7CF-83B1019C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2052" name="Picture 4" descr="General For Sale For Sale &quot;firewood&quot; near Milwaukee, WI - craigslist">
            <a:extLst>
              <a:ext uri="{FF2B5EF4-FFF2-40B4-BE49-F238E27FC236}">
                <a16:creationId xmlns:a16="http://schemas.microsoft.com/office/drawing/2014/main" id="{D832DEFD-70D9-F249-52C7-40FE3E57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030" y="1422400"/>
            <a:ext cx="3417570" cy="2571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5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CE452-CA9D-AF44-655F-381CB7D5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35100F-9437-8CFE-B73E-19AF947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 településenként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D48BFB-5229-E238-A275-02D409EF6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készítsünk új, valós</a:t>
            </a:r>
            <a:br>
              <a:rPr lang="hu-HU" dirty="0"/>
            </a:br>
            <a:r>
              <a:rPr lang="hu-HU" dirty="0"/>
              <a:t>oszlopot "</a:t>
            </a:r>
            <a:r>
              <a:rPr lang="hu-HU" dirty="0" err="1"/>
              <a:t>tuzifa</a:t>
            </a:r>
            <a:r>
              <a:rPr lang="hu-HU" dirty="0"/>
              <a:t>" néven</a:t>
            </a:r>
          </a:p>
          <a:p>
            <a:pPr lvl="1"/>
            <a:r>
              <a:rPr lang="hu-HU" dirty="0"/>
              <a:t>számoljunk</a:t>
            </a:r>
            <a:br>
              <a:rPr lang="hu-HU" dirty="0"/>
            </a:br>
            <a:r>
              <a:rPr lang="hu-HU" dirty="0"/>
              <a:t>tűzifamennyiséget</a:t>
            </a:r>
          </a:p>
          <a:p>
            <a:pPr lvl="1"/>
            <a:r>
              <a:rPr lang="hu-HU" dirty="0"/>
              <a:t>ellenőrizzük az</a:t>
            </a:r>
            <a:br>
              <a:rPr lang="hu-HU" dirty="0"/>
            </a:br>
            <a:r>
              <a:rPr lang="hu-HU" dirty="0"/>
              <a:t>attribútumtáblát</a:t>
            </a:r>
          </a:p>
          <a:p>
            <a:pPr lvl="1"/>
            <a:r>
              <a:rPr lang="hu-HU" dirty="0"/>
              <a:t>színezzük a</a:t>
            </a:r>
            <a:br>
              <a:rPr lang="hu-HU" dirty="0"/>
            </a:br>
            <a:r>
              <a:rPr lang="hu-HU" dirty="0"/>
              <a:t>tűzifamennyiség szerint</a:t>
            </a:r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r>
              <a:rPr lang="hu-HU" dirty="0"/>
              <a:t>!</a:t>
            </a:r>
            <a:r>
              <a:rPr lang="hu-HU" dirty="0" err="1"/>
              <a:t>telepulesenkenti_osszterulet.LAST_kiter</a:t>
            </a:r>
            <a:r>
              <a:rPr lang="hu-HU" dirty="0"/>
              <a:t>! * !</a:t>
            </a:r>
            <a:r>
              <a:rPr lang="hu-HU" dirty="0" err="1"/>
              <a:t>osszevont.FIRST_tf_a</a:t>
            </a:r>
            <a:r>
              <a:rPr lang="hu-HU" dirty="0"/>
              <a:t>! *</a:t>
            </a:r>
            <a:br>
              <a:rPr lang="hu-HU" dirty="0"/>
            </a:br>
            <a:r>
              <a:rPr lang="hu-HU" dirty="0"/>
              <a:t>( !</a:t>
            </a:r>
            <a:r>
              <a:rPr lang="hu-HU" dirty="0" err="1"/>
              <a:t>osszevont.SUM_POLY_A</a:t>
            </a:r>
            <a:r>
              <a:rPr lang="hu-HU" dirty="0"/>
              <a:t>! / !</a:t>
            </a:r>
            <a:r>
              <a:rPr lang="hu-HU" dirty="0" err="1"/>
              <a:t>telepulesenkenti_osszterulet.SUM_POLY_A</a:t>
            </a:r>
            <a:r>
              <a:rPr lang="hu-HU" dirty="0"/>
              <a:t>! 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DBF50C-4534-1D50-F456-9ED1829B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09:44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6AA623B-DF0B-E3DE-1B68-A39ED4AED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1422400"/>
            <a:ext cx="7546573" cy="4171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87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0DE5-E629-3D0A-D7E4-2C3FE49B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58F25-AA6E-66B6-D5BA-0AA2D62F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 településenként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666D77-2FFD-591C-C27D-FDBD9BD6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648296" cy="4754563"/>
          </a:xfrm>
        </p:spPr>
        <p:txBody>
          <a:bodyPr/>
          <a:lstStyle/>
          <a:p>
            <a:r>
              <a:rPr lang="hu-HU" dirty="0"/>
              <a:t>innen már csak két egyszerű lépés</a:t>
            </a:r>
          </a:p>
          <a:p>
            <a:pPr lvl="1"/>
            <a:r>
              <a:rPr lang="hu-HU" dirty="0"/>
              <a:t>hogy településenként megkapjuk a tűzifamennyiséget</a:t>
            </a:r>
          </a:p>
          <a:p>
            <a:pPr lvl="1"/>
            <a:r>
              <a:rPr lang="hu-HU" dirty="0" err="1"/>
              <a:t>Dissolve</a:t>
            </a:r>
            <a:r>
              <a:rPr lang="hu-HU" dirty="0"/>
              <a:t>, majd </a:t>
            </a:r>
            <a:r>
              <a:rPr lang="hu-HU" dirty="0" err="1"/>
              <a:t>Join</a:t>
            </a:r>
            <a:r>
              <a:rPr lang="hu-HU" dirty="0"/>
              <a:t> a településpoligonokhoz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számoljuk ki a </a:t>
            </a:r>
            <a:r>
              <a:rPr lang="hu-HU" dirty="0" err="1"/>
              <a:t>településenkénti</a:t>
            </a:r>
            <a:r>
              <a:rPr lang="hu-HU" dirty="0"/>
              <a:t> tűzifamennyiséget</a:t>
            </a:r>
          </a:p>
          <a:p>
            <a:pPr lvl="1"/>
            <a:r>
              <a:rPr lang="hu-HU" dirty="0"/>
              <a:t>rendeljük hozzá a településpoligonokhoz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76F709-8326-D453-86DD-778B2819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CC498A6-28D2-35C4-F095-9167D0A9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25" y="1496291"/>
            <a:ext cx="3090450" cy="4582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0AA6159-4FA4-87B5-4353-9881582A6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0"/>
          <a:stretch>
            <a:fillRect/>
          </a:stretch>
        </p:blipFill>
        <p:spPr>
          <a:xfrm>
            <a:off x="10711542" y="1496291"/>
            <a:ext cx="1341914" cy="4582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2EA2911-14DE-EA3E-66EF-7D388889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496" y="1508485"/>
            <a:ext cx="2862254" cy="4582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36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A0DDC3-D984-2B39-86E6-07521844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Geometriai középpont (</a:t>
            </a:r>
            <a:r>
              <a:rPr lang="hu-HU" dirty="0" err="1"/>
              <a:t>centroid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C27A7B-34BD-D160-FB8E-0ACDCC45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648200" cy="4754563"/>
          </a:xfrm>
        </p:spPr>
        <p:txBody>
          <a:bodyPr/>
          <a:lstStyle/>
          <a:p>
            <a:r>
              <a:rPr lang="hu-HU" dirty="0"/>
              <a:t>a kereslet-kínálat típusú optimalizációs feladathoz majd poligonok helyett pontokra lesz szükségünk </a:t>
            </a:r>
          </a:p>
          <a:p>
            <a:pPr lvl="1"/>
            <a:r>
              <a:rPr lang="hu-HU" dirty="0"/>
              <a:t>alakítsuk át a településpoligonokat középpontokká</a:t>
            </a:r>
          </a:p>
          <a:p>
            <a:pPr lvl="1"/>
            <a:r>
              <a:rPr lang="hu-HU" dirty="0"/>
              <a:t>megtartva az </a:t>
            </a:r>
            <a:r>
              <a:rPr lang="hu-HU" dirty="0" err="1"/>
              <a:t>attribútumadatokat</a:t>
            </a:r>
            <a:endParaRPr lang="hu-HU" dirty="0"/>
          </a:p>
          <a:p>
            <a:r>
              <a:rPr lang="en-US" dirty="0"/>
              <a:t>Data Management </a:t>
            </a:r>
            <a:r>
              <a:rPr lang="hu-HU" dirty="0"/>
              <a:t>&gt;</a:t>
            </a:r>
            <a:r>
              <a:rPr lang="en-US" dirty="0"/>
              <a:t> Features </a:t>
            </a:r>
            <a:r>
              <a:rPr lang="hu-HU" dirty="0"/>
              <a:t>&gt;</a:t>
            </a:r>
            <a:r>
              <a:rPr lang="en-US" dirty="0"/>
              <a:t> Feature To Point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alakítsuk át, keressük meg a mezőt</a:t>
            </a:r>
          </a:p>
          <a:p>
            <a:pPr lvl="1"/>
            <a:r>
              <a:rPr lang="hu-HU" dirty="0"/>
              <a:t>ábrázoljuk a mennyiségtől függő méretű körrel, felirattal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1F2E9B-8DA0-DE94-F670-2EB80505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4C9C74D-DC51-3743-C699-922979D58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1" y="1422400"/>
            <a:ext cx="6586260" cy="4677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536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CAC184-4132-A80B-8870-366F006A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lépések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333663-DA26-D94F-D94B-C68E4841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most néhány lépést kihagyunk</a:t>
            </a:r>
          </a:p>
          <a:p>
            <a:pPr lvl="1"/>
            <a:r>
              <a:rPr lang="hu-HU" dirty="0"/>
              <a:t>tűzifaigény számítása (épülettípusok és -mennyiség alapján)</a:t>
            </a:r>
          </a:p>
          <a:p>
            <a:pPr lvl="1"/>
            <a:r>
              <a:rPr lang="hu-HU" dirty="0"/>
              <a:t>tűzifafölösleg számítása (tűzifamennyiség és -igény különbsége)</a:t>
            </a:r>
          </a:p>
          <a:p>
            <a:pPr lvl="1"/>
            <a:r>
              <a:rPr lang="hu-HU" dirty="0"/>
              <a:t>jól ellátott települések elhagyása (ahol a fölösleg ≥0)</a:t>
            </a:r>
          </a:p>
          <a:p>
            <a:pPr lvl="1"/>
            <a:r>
              <a:rPr lang="hu-HU" dirty="0"/>
              <a:t>tűzifaigény egységekbe osztása, települések duplikálása</a:t>
            </a:r>
          </a:p>
          <a:p>
            <a:r>
              <a:rPr lang="hu-HU" dirty="0"/>
              <a:t>és Ádám adataival dolgozunk tovább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rejtsünk el vagy töröljünk minden eddigi réteget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24B0CF-7FF6-A331-4E8F-6309F2E2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1026" name="Picture 2" descr="Sand-Timer Icons - Free SVG &amp; PNG Sand-Timer Images - Noun Project">
            <a:extLst>
              <a:ext uri="{FF2B5EF4-FFF2-40B4-BE49-F238E27FC236}">
                <a16:creationId xmlns:a16="http://schemas.microsoft.com/office/drawing/2014/main" id="{4C44D0E1-8260-6A5F-B48D-9512129D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17811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7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D477D2-66C8-FC7B-7FF0-EF32F0BD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Felesleg és igény optimális összekapcsolása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5897F98-A8C8-3D8A-7BE0-A38E48D89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9D92DA-EECA-8DDE-32EE-C6274D6B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510A6D-F85F-10D0-17D8-5A3E4EE4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Településenkénti</a:t>
            </a:r>
            <a:r>
              <a:rPr lang="hu-HU" dirty="0"/>
              <a:t> tűzifakitermelés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D50EE6-4F5E-B38E-72E2-27F4671BE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195912-2E41-9300-E1F6-541D7EE3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75CBDA-A023-CB27-1F53-CE5FD833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AE7956-C32A-8368-7AD4-019BA97D1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100729" cy="4754563"/>
          </a:xfrm>
        </p:spPr>
        <p:txBody>
          <a:bodyPr/>
          <a:lstStyle/>
          <a:p>
            <a:r>
              <a:rPr lang="hu-HU" dirty="0"/>
              <a:t>rétegek</a:t>
            </a:r>
          </a:p>
          <a:p>
            <a:pPr lvl="1"/>
            <a:r>
              <a:rPr lang="hu-HU" dirty="0" err="1"/>
              <a:t>telepulescentroid_folosleg</a:t>
            </a:r>
            <a:r>
              <a:rPr lang="hu-HU" dirty="0"/>
              <a:t>: a települések középpontja a tűzifafölösleggel</a:t>
            </a:r>
          </a:p>
          <a:p>
            <a:pPr lvl="1"/>
            <a:r>
              <a:rPr lang="hu-HU" dirty="0" err="1"/>
              <a:t>telepulescentroid_igeny</a:t>
            </a:r>
            <a:r>
              <a:rPr lang="hu-HU" dirty="0"/>
              <a:t>: a települések középpontja a tűzifaigénnyel, a nagy igényű települések többször szerepelnek benne</a:t>
            </a:r>
          </a:p>
          <a:p>
            <a:pPr lvl="1"/>
            <a:r>
              <a:rPr lang="hu-HU" dirty="0"/>
              <a:t>utak: főutak vonalai (OSM-</a:t>
            </a:r>
            <a:r>
              <a:rPr lang="hu-HU" dirty="0" err="1"/>
              <a:t>ből</a:t>
            </a:r>
            <a:r>
              <a:rPr lang="hu-HU" dirty="0"/>
              <a:t>)</a:t>
            </a:r>
          </a:p>
          <a:p>
            <a:pPr lvl="1"/>
            <a:r>
              <a:rPr lang="hu-HU" i="1" dirty="0"/>
              <a:t>(</a:t>
            </a:r>
            <a:r>
              <a:rPr lang="hu-HU" i="1" dirty="0" err="1"/>
              <a:t>papai_kisterseg</a:t>
            </a:r>
            <a:r>
              <a:rPr lang="hu-HU" i="1" dirty="0"/>
              <a:t>: vizsgálati terület)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három szükséges réteget</a:t>
            </a:r>
          </a:p>
          <a:p>
            <a:pPr lvl="1"/>
            <a:r>
              <a:rPr lang="hu-HU" dirty="0"/>
              <a:t>alkalmazzunk beszédes színezést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2D68B9-C19E-F4A0-E7C3-16C649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946D8D0-7F1C-7447-341A-ABDB8A48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29" y="1906011"/>
            <a:ext cx="6045022" cy="4239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7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7D85-979A-1262-86C8-27A67EAB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7B0B82-977D-9A75-74FB-0C4485BA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Tűzifaigény darabolása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5C439F-3A5D-8052-A554-79CD6133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"</a:t>
            </a:r>
            <a:r>
              <a:rPr lang="hu-HU" dirty="0" err="1"/>
              <a:t>igeny</a:t>
            </a:r>
            <a:r>
              <a:rPr lang="hu-HU" dirty="0"/>
              <a:t>" mező a település </a:t>
            </a:r>
            <a:r>
              <a:rPr lang="hu-HU" dirty="0" err="1"/>
              <a:t>össz</a:t>
            </a:r>
            <a:r>
              <a:rPr lang="hu-HU" dirty="0"/>
              <a:t>-tűzifaigényét mutatja</a:t>
            </a:r>
          </a:p>
          <a:p>
            <a:pPr lvl="1"/>
            <a:r>
              <a:rPr lang="hu-HU" dirty="0"/>
              <a:t>fel kell osztanunk kb. 100 egységnyi darabokra</a:t>
            </a:r>
          </a:p>
          <a:p>
            <a:pPr lvl="1"/>
            <a:r>
              <a:rPr lang="hu-HU" dirty="0"/>
              <a:t>ez már elő lett készítve (duplikálás, "</a:t>
            </a:r>
            <a:r>
              <a:rPr lang="hu-HU" dirty="0" err="1"/>
              <a:t>osztasok</a:t>
            </a:r>
            <a:r>
              <a:rPr lang="hu-HU" dirty="0"/>
              <a:t>" mező)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F466E5-9D8D-094F-F5BF-C9C55739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7169-9D85-D10B-5F2F-9F46E61E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67CA12-B522-A74F-9358-171D55D7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Tűzifaigény darabolása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0FF5CB-D649-70C4-6597-9E7B9D3F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50608" cy="4754563"/>
          </a:xfrm>
        </p:spPr>
        <p:txBody>
          <a:bodyPr/>
          <a:lstStyle/>
          <a:p>
            <a:r>
              <a:rPr lang="hu-HU" dirty="0"/>
              <a:t>az "</a:t>
            </a:r>
            <a:r>
              <a:rPr lang="hu-HU" dirty="0" err="1"/>
              <a:t>igeny</a:t>
            </a:r>
            <a:r>
              <a:rPr lang="hu-HU" dirty="0"/>
              <a:t>" mező a település </a:t>
            </a:r>
            <a:r>
              <a:rPr lang="hu-HU" dirty="0" err="1"/>
              <a:t>össz</a:t>
            </a:r>
            <a:r>
              <a:rPr lang="hu-HU" dirty="0"/>
              <a:t>-tűzifaigényét mutatja</a:t>
            </a:r>
          </a:p>
          <a:p>
            <a:pPr lvl="1"/>
            <a:r>
              <a:rPr lang="hu-HU" dirty="0"/>
              <a:t>fel kell osztanunk kb. 100 egységnyi darabokra</a:t>
            </a:r>
          </a:p>
          <a:p>
            <a:pPr lvl="1"/>
            <a:r>
              <a:rPr lang="hu-HU" dirty="0"/>
              <a:t>ez már elő lett készítve (duplikálás, "</a:t>
            </a:r>
            <a:r>
              <a:rPr lang="hu-HU" dirty="0" err="1"/>
              <a:t>osztasok</a:t>
            </a:r>
            <a:r>
              <a:rPr lang="hu-HU" dirty="0"/>
              <a:t>" mező)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tűzifaigény attribútumtábláját</a:t>
            </a:r>
          </a:p>
          <a:p>
            <a:pPr lvl="1"/>
            <a:r>
              <a:rPr lang="hu-HU" dirty="0"/>
              <a:t>hozzunk létre egy új mezőt "</a:t>
            </a:r>
            <a:r>
              <a:rPr lang="hu-HU" dirty="0" err="1"/>
              <a:t>igeny_oszt</a:t>
            </a:r>
            <a:r>
              <a:rPr lang="hu-HU" dirty="0"/>
              <a:t>" nevén</a:t>
            </a:r>
          </a:p>
          <a:p>
            <a:pPr lvl="1"/>
            <a:r>
              <a:rPr lang="hu-HU" dirty="0"/>
              <a:t>a típusa legyen valós szám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2F8C19-4D80-DC00-C373-0905CABA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7057683-0D64-429B-C6F9-84A07B16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08" y="1513785"/>
            <a:ext cx="5687292" cy="4368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14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3E55F-B488-C5A6-A6DB-6623E1ED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Tűzifaigény darabolása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5F5846-67D9-1B8A-8D21-79FCC847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1311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képezzük az új oszlopba a feldarabolt tűzifaigényt</a:t>
            </a:r>
          </a:p>
          <a:p>
            <a:pPr lvl="1"/>
            <a:r>
              <a:rPr lang="hu-HU" dirty="0"/>
              <a:t>fogadjuk el a figyelmeztetést</a:t>
            </a:r>
          </a:p>
          <a:p>
            <a:pPr lvl="1"/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hu-H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igeny</a:t>
            </a:r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 / !</a:t>
            </a:r>
            <a:r>
              <a:rPr lang="hu-H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osztasok</a:t>
            </a:r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lvl="1"/>
            <a:r>
              <a:rPr lang="hu-HU" dirty="0"/>
              <a:t>az eredmény valami 100 körüli érték minden sorban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200B66-B4E4-37E0-0594-1C5D8F32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64F9747-3DFD-ADC1-240D-915450D87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1319" y="1467199"/>
            <a:ext cx="6675296" cy="4620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48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7FA64-3322-E6DB-02E3-D47E5C0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E06B9E-7B3D-F455-E735-8DCBD971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343266" cy="4754563"/>
          </a:xfrm>
        </p:spPr>
        <p:txBody>
          <a:bodyPr/>
          <a:lstStyle/>
          <a:p>
            <a:r>
              <a:rPr lang="hu-HU" dirty="0" err="1"/>
              <a:t>Location-Allocation</a:t>
            </a:r>
            <a:endParaRPr lang="hu-HU" dirty="0"/>
          </a:p>
          <a:p>
            <a:pPr lvl="1"/>
            <a:r>
              <a:rPr lang="hu-HU" dirty="0"/>
              <a:t>kereslet és kínálat optimalizált összekötését teszi lehetővé</a:t>
            </a:r>
          </a:p>
          <a:p>
            <a:pPr lvl="1"/>
            <a:r>
              <a:rPr lang="hu-HU" dirty="0"/>
              <a:t>megadott vonalas infrastruktúrán (most: úthálózaton) keresztül</a:t>
            </a:r>
          </a:p>
          <a:p>
            <a:pPr lvl="1"/>
            <a:r>
              <a:rPr lang="hu-HU" dirty="0"/>
              <a:t>a keresleti és kínálati pontoknak (most: </a:t>
            </a:r>
            <a:r>
              <a:rPr lang="hu-HU" dirty="0" err="1"/>
              <a:t>településcentroidok</a:t>
            </a:r>
            <a:r>
              <a:rPr lang="hu-HU" dirty="0"/>
              <a:t>) nem kell pontosan az úthálózaton elhelyezkedniük (</a:t>
            </a:r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tolerance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9CB207-8074-D1F0-3C0C-DA0F625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10" name="Kép 9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AC8E42A-14E5-52DC-D7DB-A0059365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67" y="174172"/>
            <a:ext cx="3867304" cy="3144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diagram, térkép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04ABAC2-A67C-0C21-4412-0EBA9FFB6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66" y="3491614"/>
            <a:ext cx="3867303" cy="2578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34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B1D83-6939-480E-C077-99BF39C87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4FE3D7-2563-E8EF-84CA-FA5E91EE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7EBDB6-75A1-87F3-7ADF-FCE9D7A2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343266" cy="4754563"/>
          </a:xfrm>
        </p:spPr>
        <p:txBody>
          <a:bodyPr/>
          <a:lstStyle/>
          <a:p>
            <a:r>
              <a:rPr lang="hu-HU" dirty="0" err="1"/>
              <a:t>Location-Allocation</a:t>
            </a:r>
            <a:endParaRPr lang="hu-HU" dirty="0"/>
          </a:p>
          <a:p>
            <a:pPr lvl="1"/>
            <a:r>
              <a:rPr lang="hu-HU" dirty="0"/>
              <a:t>kereslet és kínálat optimalizált összekötését teszi lehetővé</a:t>
            </a:r>
          </a:p>
          <a:p>
            <a:pPr lvl="1"/>
            <a:r>
              <a:rPr lang="hu-HU" dirty="0"/>
              <a:t>megadott vonalas infrastruktúrán (most: úthálózaton) keresztül</a:t>
            </a:r>
          </a:p>
          <a:p>
            <a:pPr lvl="1"/>
            <a:r>
              <a:rPr lang="hu-HU" dirty="0"/>
              <a:t>a keresleti és kínálati pontoknak (most: </a:t>
            </a:r>
            <a:r>
              <a:rPr lang="hu-HU" dirty="0" err="1"/>
              <a:t>településcentroidok</a:t>
            </a:r>
            <a:r>
              <a:rPr lang="hu-HU" dirty="0"/>
              <a:t>) nem kell pontosan az úthálózaton elhelyezkedniük</a:t>
            </a:r>
          </a:p>
          <a:p>
            <a:r>
              <a:rPr lang="hu-HU" dirty="0"/>
              <a:t>egyike a számos hálózatelemzési lehetőségnek (</a:t>
            </a:r>
            <a:r>
              <a:rPr lang="hu-HU" dirty="0">
                <a:solidFill>
                  <a:srgbClr val="FF0000"/>
                </a:solidFill>
              </a:rPr>
              <a:t>►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3F8A4E-CC45-0ED2-52AD-8164C730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10" name="Kép 9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1C5CA31-B49D-4EE2-8B2B-CBC65493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67" y="174172"/>
            <a:ext cx="3867304" cy="3144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diagram, térkép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43B2075-4443-E9B4-5856-883B6631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66" y="3491614"/>
            <a:ext cx="3867303" cy="2578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0B25552-0114-3C06-A594-A86C44400D1E}"/>
              </a:ext>
            </a:extLst>
          </p:cNvPr>
          <p:cNvSpPr/>
          <p:nvPr/>
        </p:nvSpPr>
        <p:spPr>
          <a:xfrm>
            <a:off x="9528464" y="4831773"/>
            <a:ext cx="1278081" cy="122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99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7FA64-3322-E6DB-02E3-D47E5C0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E06B9E-7B3D-F455-E735-8DCBD971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262826" cy="4754563"/>
          </a:xfrm>
        </p:spPr>
        <p:txBody>
          <a:bodyPr/>
          <a:lstStyle/>
          <a:p>
            <a:r>
              <a:rPr lang="hu-HU" dirty="0"/>
              <a:t>sok energiaföldrajzi alkalmazási területe van</a:t>
            </a:r>
          </a:p>
          <a:p>
            <a:pPr lvl="1"/>
            <a:r>
              <a:rPr lang="hu-HU" b="1" dirty="0"/>
              <a:t>szélerőműpark</a:t>
            </a:r>
            <a:r>
              <a:rPr lang="hu-HU" dirty="0"/>
              <a:t> optimális helye: maximálisan kiszolgálja a környező régiókat minimális hálózatfejlesztési költséggel</a:t>
            </a:r>
          </a:p>
          <a:p>
            <a:pPr lvl="1"/>
            <a:r>
              <a:rPr lang="hu-HU" dirty="0"/>
              <a:t>hol érdemes </a:t>
            </a:r>
            <a:r>
              <a:rPr lang="hu-HU" b="1" dirty="0"/>
              <a:t>energiatároló egységek</a:t>
            </a:r>
            <a:r>
              <a:rPr lang="hu-HU" dirty="0"/>
              <a:t>et telepíteni a hálózati stabilitás és a megújuló energiaforrások időbeli ingadozásának kiegyensúlyozása érdekében</a:t>
            </a:r>
          </a:p>
          <a:p>
            <a:pPr lvl="1"/>
            <a:r>
              <a:rPr lang="hu-HU" b="1" dirty="0"/>
              <a:t>biomasszaerőművek</a:t>
            </a:r>
            <a:r>
              <a:rPr lang="hu-HU" dirty="0"/>
              <a:t> és </a:t>
            </a:r>
            <a:r>
              <a:rPr lang="hu-HU" b="1" dirty="0" err="1"/>
              <a:t>power</a:t>
            </a:r>
            <a:r>
              <a:rPr lang="hu-HU" b="1" dirty="0"/>
              <a:t>-</a:t>
            </a:r>
            <a:r>
              <a:rPr lang="hu-HU" b="1" dirty="0" err="1"/>
              <a:t>to</a:t>
            </a:r>
            <a:r>
              <a:rPr lang="hu-HU" b="1" dirty="0"/>
              <a:t>-</a:t>
            </a:r>
            <a:r>
              <a:rPr lang="hu-HU" b="1" dirty="0" err="1"/>
              <a:t>gas</a:t>
            </a:r>
            <a:r>
              <a:rPr lang="hu-HU" b="1" dirty="0"/>
              <a:t>-állomások</a:t>
            </a:r>
            <a:r>
              <a:rPr lang="hu-HU" dirty="0"/>
              <a:t>: az üzemanyagforrások (erdőgazdaságok, mezőgazdasági melléktermékek) és a fogyasztók közötti távolság minimalizálása</a:t>
            </a:r>
          </a:p>
          <a:p>
            <a:pPr lvl="1"/>
            <a:r>
              <a:rPr lang="hu-HU" dirty="0"/>
              <a:t>optimális </a:t>
            </a:r>
            <a:r>
              <a:rPr lang="hu-HU" b="1" dirty="0"/>
              <a:t>töltőállomás-hálózat</a:t>
            </a:r>
            <a:r>
              <a:rPr lang="hu-HU" dirty="0"/>
              <a:t> kialakítása elektromos autókhoz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9CB207-8074-D1F0-3C0C-DA0F625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7" name="Kép 6" descr="A képen szöveg, térkép, diagram, atla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E85C69D-C030-109D-12F6-828DE73D0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026" y="1339850"/>
            <a:ext cx="3906824" cy="265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térkép, szöveg, atlasz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C32BE6-CFA7-A49A-2DBF-4710A9331E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026" y="4137024"/>
            <a:ext cx="3906824" cy="2001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516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7FA64-3322-E6DB-02E3-D47E5C0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E06B9E-7B3D-F455-E735-8DCBD971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46355" cy="4754563"/>
          </a:xfrm>
        </p:spPr>
        <p:txBody>
          <a:bodyPr/>
          <a:lstStyle/>
          <a:p>
            <a:r>
              <a:rPr lang="hu-HU" dirty="0"/>
              <a:t>ehhez</a:t>
            </a:r>
          </a:p>
          <a:p>
            <a:pPr lvl="1"/>
            <a:r>
              <a:rPr lang="hu-HU" dirty="0"/>
              <a:t>be kell kapcsolnunk a Network </a:t>
            </a:r>
            <a:r>
              <a:rPr lang="hu-HU" dirty="0" err="1"/>
              <a:t>Analyst</a:t>
            </a:r>
            <a:r>
              <a:rPr lang="hu-HU" dirty="0"/>
              <a:t> kiegészítést</a:t>
            </a:r>
          </a:p>
          <a:p>
            <a:pPr lvl="1"/>
            <a:r>
              <a:rPr lang="hu-HU" dirty="0"/>
              <a:t>és meg kell jelenítenünk a Network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eszköztárat</a:t>
            </a:r>
            <a:endParaRPr lang="hu-HU" dirty="0"/>
          </a:p>
          <a:p>
            <a:pPr lvl="1"/>
            <a:r>
              <a:rPr lang="hu-HU" dirty="0"/>
              <a:t>valamint létre kell hoznunk a szükséges rétegeket az elvárt formátumban</a:t>
            </a:r>
          </a:p>
          <a:p>
            <a:pPr lvl="1"/>
            <a:r>
              <a:rPr lang="hu-HU" dirty="0"/>
              <a:t>csak </a:t>
            </a:r>
            <a:r>
              <a:rPr lang="hu-HU" dirty="0" err="1"/>
              <a:t>geoadatbázisban</a:t>
            </a:r>
            <a:r>
              <a:rPr lang="hu-HU" dirty="0"/>
              <a:t> (file </a:t>
            </a:r>
            <a:r>
              <a:rPr lang="hu-HU" dirty="0" err="1"/>
              <a:t>geodatabase</a:t>
            </a:r>
            <a:r>
              <a:rPr lang="hu-HU" dirty="0"/>
              <a:t>, .</a:t>
            </a:r>
            <a:r>
              <a:rPr lang="hu-HU" dirty="0" err="1"/>
              <a:t>gdb</a:t>
            </a:r>
            <a:r>
              <a:rPr lang="hu-HU" dirty="0"/>
              <a:t>) dolgozhatunk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9CB207-8074-D1F0-3C0C-DA0F625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10:41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653AEB6-80F2-8A4D-509E-8315A112DE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555" y="116285"/>
            <a:ext cx="3782251" cy="130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0322039-E138-F211-303F-954BAAFE8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4" y="4212204"/>
            <a:ext cx="3782251" cy="2518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97E025D-21F2-E929-277A-28F67C85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3" y="1544182"/>
            <a:ext cx="3782252" cy="2545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06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B7BE-F7B0-2077-122F-309C466E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B3C4B5-53B6-102C-631F-35D99110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9C5B5E-3443-1A16-730A-774D342A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46355" cy="4754563"/>
          </a:xfrm>
        </p:spPr>
        <p:txBody>
          <a:bodyPr/>
          <a:lstStyle/>
          <a:p>
            <a:r>
              <a:rPr lang="hu-HU" dirty="0"/>
              <a:t>ehhez</a:t>
            </a:r>
          </a:p>
          <a:p>
            <a:pPr lvl="1"/>
            <a:r>
              <a:rPr lang="hu-HU" dirty="0"/>
              <a:t>be kell kapcsolnunk a Network </a:t>
            </a:r>
            <a:r>
              <a:rPr lang="hu-HU" dirty="0" err="1"/>
              <a:t>Analyst</a:t>
            </a:r>
            <a:r>
              <a:rPr lang="hu-HU" dirty="0"/>
              <a:t> kiegészítést</a:t>
            </a:r>
          </a:p>
          <a:p>
            <a:pPr lvl="1"/>
            <a:r>
              <a:rPr lang="hu-HU" dirty="0"/>
              <a:t>és meg kell jelenítenünk a Network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eszköztárat</a:t>
            </a:r>
            <a:endParaRPr lang="hu-HU" dirty="0"/>
          </a:p>
          <a:p>
            <a:pPr lvl="1"/>
            <a:r>
              <a:rPr lang="hu-HU" dirty="0"/>
              <a:t>valamint létre kell hoznunk a szükséges rétegeket az elvárt formátumban</a:t>
            </a:r>
          </a:p>
          <a:p>
            <a:pPr lvl="1"/>
            <a:r>
              <a:rPr lang="hu-HU" dirty="0"/>
              <a:t>csak </a:t>
            </a:r>
            <a:r>
              <a:rPr lang="hu-HU" dirty="0" err="1"/>
              <a:t>geoadatbázisban</a:t>
            </a:r>
            <a:r>
              <a:rPr lang="hu-HU" dirty="0"/>
              <a:t> (file </a:t>
            </a:r>
            <a:r>
              <a:rPr lang="hu-HU" dirty="0" err="1"/>
              <a:t>geodatabase</a:t>
            </a:r>
            <a:r>
              <a:rPr lang="hu-HU" dirty="0"/>
              <a:t>, .</a:t>
            </a:r>
            <a:r>
              <a:rPr lang="hu-HU" dirty="0" err="1"/>
              <a:t>gdb</a:t>
            </a:r>
            <a:r>
              <a:rPr lang="hu-HU" dirty="0"/>
              <a:t>) dolgozhatunk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9CF865-15E6-03B4-0D0C-2148EB9B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10:41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D235B31-AF2F-AAD6-FD02-4AE34F883CA0}"/>
              </a:ext>
            </a:extLst>
          </p:cNvPr>
          <p:cNvSpPr/>
          <p:nvPr/>
        </p:nvSpPr>
        <p:spPr>
          <a:xfrm rot="1225821">
            <a:off x="2863382" y="3352186"/>
            <a:ext cx="339599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MESTERKÉPZÉSEN –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C9FBA10-3671-1B9B-74E1-A3B0360D9B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555" y="116285"/>
            <a:ext cx="3782251" cy="130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1E5F48D-0E5C-25B4-8081-9C69ECA90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4" y="4212204"/>
            <a:ext cx="3782251" cy="2518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01F-EC0D-0478-128A-F3A35E999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3" y="1544182"/>
            <a:ext cx="3782252" cy="2545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4480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CF5A0-394E-72CE-5197-977D462A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BB03C3-C9F3-6BED-C7B8-C17B36B2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Igény és fölösleg optimalizált összekötése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5D5B3C-E70F-FB99-455B-58E7C6BD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4635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kapcsoljuk be a kiegészítést</a:t>
            </a:r>
          </a:p>
          <a:p>
            <a:pPr lvl="1"/>
            <a:r>
              <a:rPr lang="hu-HU" dirty="0"/>
              <a:t>jelenítsük meg az </a:t>
            </a:r>
            <a:r>
              <a:rPr lang="hu-HU" dirty="0" err="1"/>
              <a:t>eszköztárat</a:t>
            </a:r>
            <a:endParaRPr lang="hu-HU" dirty="0"/>
          </a:p>
          <a:p>
            <a:pPr lvl="1"/>
            <a:r>
              <a:rPr lang="hu-HU" dirty="0"/>
              <a:t>a </a:t>
            </a:r>
            <a:r>
              <a:rPr lang="hu-HU" dirty="0" err="1"/>
              <a:t>Catalogban</a:t>
            </a:r>
            <a:r>
              <a:rPr lang="hu-HU" dirty="0"/>
              <a:t> hozzunk létre egy </a:t>
            </a:r>
            <a:r>
              <a:rPr lang="hu-HU" dirty="0" err="1"/>
              <a:t>geoadatbázist</a:t>
            </a:r>
            <a:r>
              <a:rPr lang="hu-HU" dirty="0"/>
              <a:t> (jobb klikk a mappára &gt; New &gt; File </a:t>
            </a:r>
            <a:r>
              <a:rPr lang="hu-HU" dirty="0" err="1"/>
              <a:t>Geodatabase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benne pedig egy "</a:t>
            </a:r>
            <a:r>
              <a:rPr lang="hu-HU" dirty="0" err="1"/>
              <a:t>igeny_folosleg</a:t>
            </a:r>
            <a:r>
              <a:rPr lang="hu-HU" dirty="0"/>
              <a:t>" nevű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Datasetet</a:t>
            </a:r>
            <a:r>
              <a:rPr lang="hu-HU" dirty="0"/>
              <a:t> EOV vetületben, vertikális vetület nélkül, 1 mm-es toleranciával (jobb klikk a </a:t>
            </a:r>
            <a:r>
              <a:rPr lang="hu-HU" dirty="0" err="1"/>
              <a:t>geoadatbázisra</a:t>
            </a:r>
            <a:r>
              <a:rPr lang="hu-HU" dirty="0"/>
              <a:t> &gt; New &gt;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importáljuk bele a három rétegünket (jobb klikk a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Datasetre</a:t>
            </a:r>
            <a:r>
              <a:rPr lang="hu-HU" dirty="0"/>
              <a:t> &gt; Import &gt;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(</a:t>
            </a:r>
            <a:r>
              <a:rPr lang="hu-HU" dirty="0" err="1"/>
              <a:t>multiple</a:t>
            </a:r>
            <a:r>
              <a:rPr lang="hu-HU" dirty="0"/>
              <a:t>)…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AD210D-AE9F-4F04-7110-6A06C28E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10:29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CD2765C-EA95-C07C-059C-9EAD233678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555" y="116285"/>
            <a:ext cx="3782251" cy="1306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B2C89DE-608B-5043-1489-29571E4A8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4" y="4212204"/>
            <a:ext cx="3782251" cy="2518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6AD3324-38FE-D980-7C1E-5B789EBE3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4553" y="1544182"/>
            <a:ext cx="3782252" cy="2545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3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A71C72-B24C-E1F1-2D39-3B442E18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áttekintése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C33D7C-9B49-013E-A297-82F30953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ismert településenként az éves fakitermelés</a:t>
            </a:r>
          </a:p>
          <a:p>
            <a:pPr lvl="1"/>
            <a:r>
              <a:rPr lang="hu-HU" dirty="0"/>
              <a:t>de nem tudjuk, mennyi ebből a tűzifa</a:t>
            </a:r>
          </a:p>
          <a:p>
            <a:pPr lvl="1"/>
            <a:r>
              <a:rPr lang="hu-HU" dirty="0"/>
              <a:t>ki kell számolni</a:t>
            </a:r>
          </a:p>
          <a:p>
            <a:pPr lvl="1"/>
            <a:r>
              <a:rPr lang="hu-HU" dirty="0"/>
              <a:t>ehhez tudni kéne, milyen arányban találhatóak</a:t>
            </a:r>
            <a:br>
              <a:rPr lang="hu-HU" dirty="0"/>
            </a:br>
            <a:r>
              <a:rPr lang="hu-HU" dirty="0"/>
              <a:t>ültetvények és más kategóriájú erdők a településen</a:t>
            </a:r>
          </a:p>
          <a:p>
            <a:r>
              <a:rPr lang="hu-HU" dirty="0"/>
              <a:t>ismert minden erdőrészletre a kategória</a:t>
            </a:r>
          </a:p>
          <a:p>
            <a:pPr lvl="1"/>
            <a:r>
              <a:rPr lang="hu-HU" dirty="0"/>
              <a:t>de ez csak egy nem térbeli adattáblában van meg</a:t>
            </a:r>
          </a:p>
          <a:p>
            <a:pPr lvl="1"/>
            <a:r>
              <a:rPr lang="hu-HU" dirty="0"/>
              <a:t>hozzá kell fűzni az erdőrészletek poligonjához 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szükséges rétegeket: </a:t>
            </a:r>
            <a:r>
              <a:rPr lang="hu-HU" dirty="0" err="1"/>
              <a:t>erdoreszlet_poligonok.shp</a:t>
            </a:r>
            <a:r>
              <a:rPr lang="hu-HU" dirty="0"/>
              <a:t>, </a:t>
            </a:r>
            <a:r>
              <a:rPr lang="hu-HU" dirty="0" err="1"/>
              <a:t>erdoreszlet_kategoria.dbf</a:t>
            </a:r>
            <a:r>
              <a:rPr lang="hu-HU" dirty="0"/>
              <a:t> (</a:t>
            </a:r>
            <a:r>
              <a:rPr lang="hu-HU" dirty="0" err="1"/>
              <a:t>Catalogból</a:t>
            </a:r>
            <a:r>
              <a:rPr lang="hu-HU" dirty="0"/>
              <a:t>), </a:t>
            </a:r>
            <a:r>
              <a:rPr lang="hu-HU" dirty="0" err="1"/>
              <a:t>telepulespolion_kitermelessel.shp</a:t>
            </a:r>
            <a:endParaRPr lang="hu-HU" dirty="0"/>
          </a:p>
          <a:p>
            <a:pPr lvl="1"/>
            <a:r>
              <a:rPr lang="hu-HU" dirty="0"/>
              <a:t>nézzük meg az attribútumtáblákat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6433FA-18BF-29D0-27A5-13B7F184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19E74CF-6D6D-D024-32FA-9189C2CD0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08" y="1422400"/>
            <a:ext cx="4355144" cy="3535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1685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8E8F-0CB5-131B-9D0B-B5B6D19A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8581AE-F759-2CB8-BC0A-9B02DD19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72"/>
            <a:ext cx="11184080" cy="959304"/>
          </a:xfrm>
        </p:spPr>
        <p:txBody>
          <a:bodyPr/>
          <a:lstStyle/>
          <a:p>
            <a:r>
              <a:rPr lang="hu-HU" dirty="0"/>
              <a:t>Úthálózat előkészítése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8A05D0-FB29-1032-E69C-963E17A5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64389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egy hálózati adatsort ("Network </a:t>
            </a:r>
            <a:r>
              <a:rPr lang="hu-HU" dirty="0" err="1"/>
              <a:t>Dataset</a:t>
            </a:r>
            <a:r>
              <a:rPr lang="hu-HU" dirty="0"/>
              <a:t>") "</a:t>
            </a:r>
            <a:r>
              <a:rPr lang="hu-HU" dirty="0" err="1"/>
              <a:t>halozati_adatsor</a:t>
            </a:r>
            <a:r>
              <a:rPr lang="hu-HU" dirty="0"/>
              <a:t>" néven (jobb klikk a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Datasetre</a:t>
            </a:r>
            <a:r>
              <a:rPr lang="hu-HU" dirty="0"/>
              <a:t> &gt; New &gt; Network </a:t>
            </a:r>
            <a:r>
              <a:rPr lang="hu-HU" dirty="0" err="1"/>
              <a:t>Dataset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a varázslóban válasszuk ki az utak réteget, és engedélyezzük a visszafordulást</a:t>
            </a:r>
          </a:p>
          <a:p>
            <a:pPr lvl="1"/>
            <a:r>
              <a:rPr lang="hu-HU" dirty="0"/>
              <a:t>engedélyezzük az összes töréspontnál a kapcsolódást (</a:t>
            </a:r>
            <a:r>
              <a:rPr lang="hu-HU" dirty="0" err="1"/>
              <a:t>Connectivity</a:t>
            </a:r>
            <a:r>
              <a:rPr lang="hu-HU" dirty="0"/>
              <a:t>… &gt; </a:t>
            </a:r>
            <a:r>
              <a:rPr lang="hu-HU" dirty="0" err="1"/>
              <a:t>Connectivity</a:t>
            </a:r>
            <a:r>
              <a:rPr lang="hu-HU" dirty="0"/>
              <a:t> Policy &gt;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Vertex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5FC32D-70A0-65DD-359E-70E9818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14386C3-36BE-38F9-65C2-A74013FE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044722"/>
            <a:ext cx="3411680" cy="1057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Understanding connectivity—ArcMap | Documentation">
            <a:extLst>
              <a:ext uri="{FF2B5EF4-FFF2-40B4-BE49-F238E27FC236}">
                <a16:creationId xmlns:a16="http://schemas.microsoft.com/office/drawing/2014/main" id="{B70E8871-5973-F2C2-CE54-C43D13D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0" y="5044722"/>
            <a:ext cx="1219089" cy="10573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4B25D73-C854-83A4-1B3E-33C3DD715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7100" y="1447077"/>
            <a:ext cx="4745180" cy="3491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78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4907-EB7B-45D3-81A5-5842247F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A42652-F06D-5629-901D-0225EDE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72"/>
            <a:ext cx="11184080" cy="959304"/>
          </a:xfrm>
        </p:spPr>
        <p:txBody>
          <a:bodyPr/>
          <a:lstStyle/>
          <a:p>
            <a:r>
              <a:rPr lang="hu-HU" dirty="0"/>
              <a:t>Úthálózat előkészítése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4F29E4-0CEC-E1A4-8D91-63942171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12469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magasságot ne vegyük figyelembe</a:t>
            </a:r>
          </a:p>
          <a:p>
            <a:pPr lvl="1"/>
            <a:r>
              <a:rPr lang="hu-HU" dirty="0"/>
              <a:t>költség gyanánt az utak hosszát használjuk</a:t>
            </a:r>
          </a:p>
          <a:p>
            <a:pPr lvl="1"/>
            <a:r>
              <a:rPr lang="hu-HU" dirty="0"/>
              <a:t>használjuk az alapértelmezett utazási módot és </a:t>
            </a:r>
            <a:r>
              <a:rPr lang="hu-HU" dirty="0" err="1"/>
              <a:t>kétirányú</a:t>
            </a:r>
            <a:r>
              <a:rPr lang="hu-HU" dirty="0"/>
              <a:t> utakat</a:t>
            </a:r>
          </a:p>
          <a:p>
            <a:pPr lvl="1"/>
            <a:r>
              <a:rPr lang="hu-HU" dirty="0"/>
              <a:t>nem szükséges "Service </a:t>
            </a:r>
            <a:r>
              <a:rPr lang="hu-HU" dirty="0" err="1"/>
              <a:t>Area</a:t>
            </a:r>
            <a:r>
              <a:rPr lang="hu-HU" dirty="0"/>
              <a:t> Index"-</a:t>
            </a:r>
            <a:r>
              <a:rPr lang="hu-HU" dirty="0" err="1"/>
              <a:t>eket</a:t>
            </a:r>
            <a:r>
              <a:rPr lang="hu-HU" dirty="0"/>
              <a:t> létrehozni</a:t>
            </a:r>
          </a:p>
          <a:p>
            <a:pPr lvl="1"/>
            <a:r>
              <a:rPr lang="hu-HU" dirty="0"/>
              <a:t>a létrehozás után építsük is fel (</a:t>
            </a:r>
            <a:r>
              <a:rPr lang="hu-HU" dirty="0" err="1"/>
              <a:t>build</a:t>
            </a:r>
            <a:r>
              <a:rPr lang="hu-HU" dirty="0"/>
              <a:t>) a hálózatot</a:t>
            </a:r>
          </a:p>
          <a:p>
            <a:pPr lvl="1"/>
            <a:r>
              <a:rPr lang="hu-HU" dirty="0"/>
              <a:t>a már létező rétegeket ne adjuk hozzá újra a projekthez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83ABE1-2BF1-D2A0-AD38-9E8BE6C3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10:48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B27A5F3-32D0-BAC0-BB4F-BE52479D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99" y="4647288"/>
            <a:ext cx="4059381" cy="1423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5010B13-9FC6-9F9C-D4FC-CF29AB89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2772857"/>
            <a:ext cx="4059380" cy="1719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A7D4645-EC97-A5E8-AD62-785C61A83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899" y="1743519"/>
            <a:ext cx="4059380" cy="873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BC08C3CF-0D54-64FA-ED5F-79CDE8AEE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890" y="4647288"/>
            <a:ext cx="3569559" cy="1423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530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26CCE4-4341-8705-1761-ADDFC870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D66B0B-B73B-A407-D708-AF8DD165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jelenítsük meg a Network </a:t>
            </a:r>
            <a:r>
              <a:rPr lang="hu-HU" dirty="0" err="1">
                <a:solidFill>
                  <a:srgbClr val="FF0000"/>
                </a:solidFill>
              </a:rPr>
              <a:t>Analyst</a:t>
            </a:r>
            <a:r>
              <a:rPr lang="hu-HU" dirty="0">
                <a:solidFill>
                  <a:srgbClr val="FF0000"/>
                </a:solidFill>
              </a:rPr>
              <a:t> panelt</a:t>
            </a:r>
          </a:p>
          <a:p>
            <a:pPr lvl="1"/>
            <a:r>
              <a:rPr lang="hu-HU" dirty="0"/>
              <a:t>válasszuk a Network </a:t>
            </a:r>
            <a:r>
              <a:rPr lang="hu-HU" dirty="0" err="1"/>
              <a:t>Analyst</a:t>
            </a:r>
            <a:r>
              <a:rPr lang="hu-HU" dirty="0"/>
              <a:t> &gt; New </a:t>
            </a:r>
            <a:r>
              <a:rPr lang="hu-HU" dirty="0" err="1"/>
              <a:t>Location-Allocation</a:t>
            </a:r>
            <a:r>
              <a:rPr lang="hu-HU" dirty="0"/>
              <a:t> lehetőséget</a:t>
            </a:r>
          </a:p>
          <a:p>
            <a:pPr lvl="1"/>
            <a:r>
              <a:rPr lang="hu-HU" dirty="0"/>
              <a:t>adjuk hozzá a </a:t>
            </a:r>
            <a:r>
              <a:rPr lang="hu-HU" dirty="0" err="1"/>
              <a:t>Facilities-hez</a:t>
            </a:r>
            <a:r>
              <a:rPr lang="hu-HU" dirty="0"/>
              <a:t> a </a:t>
            </a:r>
            <a:r>
              <a:rPr lang="hu-HU" dirty="0" err="1"/>
              <a:t>telepulescentroid_folosleg</a:t>
            </a:r>
            <a:r>
              <a:rPr lang="hu-HU" dirty="0"/>
              <a:t> réteget  (fogd és vidd vagy jobb klikk &gt; </a:t>
            </a:r>
            <a:r>
              <a:rPr lang="hu-HU" dirty="0" err="1"/>
              <a:t>Load</a:t>
            </a:r>
            <a:r>
              <a:rPr lang="hu-HU" dirty="0"/>
              <a:t> </a:t>
            </a:r>
            <a:r>
              <a:rPr lang="hu-HU" dirty="0" err="1"/>
              <a:t>Locations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válasszuk ki a megfelelő mezőket a </a:t>
            </a:r>
            <a:r>
              <a:rPr lang="hu-HU" dirty="0" err="1"/>
              <a:t>Name</a:t>
            </a:r>
            <a:r>
              <a:rPr lang="hu-HU" dirty="0"/>
              <a:t> és </a:t>
            </a:r>
            <a:r>
              <a:rPr lang="hu-HU" dirty="0" err="1"/>
              <a:t>Capacity</a:t>
            </a:r>
            <a:r>
              <a:rPr lang="hu-HU" dirty="0"/>
              <a:t> tulajdonságoknál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2EF45E-A8D8-C98E-5E0D-C72A3565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10:59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BE059CB-82D0-832B-9A5F-F066D130D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142999"/>
            <a:ext cx="3241492" cy="3241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B04E018-320E-EF1A-1F7F-BBF9162A5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3494786"/>
            <a:ext cx="3241491" cy="324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C0105A0-C22A-0055-F961-EF9664139C1B}"/>
              </a:ext>
            </a:extLst>
          </p:cNvPr>
          <p:cNvSpPr/>
          <p:nvPr/>
        </p:nvSpPr>
        <p:spPr>
          <a:xfrm>
            <a:off x="9434287" y="116285"/>
            <a:ext cx="203200" cy="174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5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EF6A-9621-8CAD-24BE-1C3BB7B9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C69E4-AA7E-C0EE-CBF1-D5C936C3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7D5DC2-5787-D5C9-88E5-BF6147098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jelenítsük meg a Network </a:t>
            </a:r>
            <a:r>
              <a:rPr lang="hu-HU" dirty="0" err="1"/>
              <a:t>Analyst</a:t>
            </a:r>
            <a:r>
              <a:rPr lang="hu-HU" dirty="0"/>
              <a:t> panelt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válasszuk a Network </a:t>
            </a:r>
            <a:r>
              <a:rPr lang="hu-HU" dirty="0" err="1">
                <a:solidFill>
                  <a:srgbClr val="FF0000"/>
                </a:solidFill>
              </a:rPr>
              <a:t>Analyst</a:t>
            </a:r>
            <a:r>
              <a:rPr lang="hu-HU" dirty="0">
                <a:solidFill>
                  <a:srgbClr val="FF0000"/>
                </a:solidFill>
              </a:rPr>
              <a:t> &gt; New </a:t>
            </a:r>
            <a:r>
              <a:rPr lang="hu-HU" dirty="0" err="1">
                <a:solidFill>
                  <a:srgbClr val="FF0000"/>
                </a:solidFill>
              </a:rPr>
              <a:t>Location-Allocation</a:t>
            </a:r>
            <a:r>
              <a:rPr lang="hu-HU" dirty="0">
                <a:solidFill>
                  <a:srgbClr val="FF0000"/>
                </a:solidFill>
              </a:rPr>
              <a:t> lehetőséget</a:t>
            </a:r>
          </a:p>
          <a:p>
            <a:pPr lvl="1"/>
            <a:r>
              <a:rPr lang="hu-HU" dirty="0"/>
              <a:t>adjuk hozzá a </a:t>
            </a:r>
            <a:r>
              <a:rPr lang="hu-HU" dirty="0" err="1"/>
              <a:t>Facilities-hez</a:t>
            </a:r>
            <a:r>
              <a:rPr lang="hu-HU" dirty="0"/>
              <a:t> a </a:t>
            </a:r>
            <a:r>
              <a:rPr lang="hu-HU" dirty="0" err="1"/>
              <a:t>telepulescentroid_folosleg</a:t>
            </a:r>
            <a:r>
              <a:rPr lang="hu-HU" dirty="0"/>
              <a:t> réteget  (fogd és vidd vagy jobb klikk &gt; </a:t>
            </a:r>
            <a:r>
              <a:rPr lang="hu-HU" dirty="0" err="1"/>
              <a:t>Load</a:t>
            </a:r>
            <a:r>
              <a:rPr lang="hu-HU" dirty="0"/>
              <a:t> </a:t>
            </a:r>
            <a:r>
              <a:rPr lang="hu-HU" dirty="0" err="1"/>
              <a:t>Locations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válasszuk ki a megfelelő mezőket a </a:t>
            </a:r>
            <a:r>
              <a:rPr lang="hu-HU" dirty="0" err="1"/>
              <a:t>Name</a:t>
            </a:r>
            <a:r>
              <a:rPr lang="hu-HU" dirty="0"/>
              <a:t> és </a:t>
            </a:r>
            <a:r>
              <a:rPr lang="hu-HU" dirty="0" err="1"/>
              <a:t>Capacity</a:t>
            </a:r>
            <a:r>
              <a:rPr lang="hu-HU" dirty="0"/>
              <a:t> tulajdonságoknál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D75D85-B08C-7092-A031-6877659C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11:00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E5F54A2-FC7D-CF83-1A61-3249F49FC1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142999"/>
            <a:ext cx="3241492" cy="3241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3228F95-67E0-9CB6-7842-089314F1F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3494786"/>
            <a:ext cx="3241491" cy="324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FCE4C20-1375-6429-40F9-D6903E4A2F59}"/>
              </a:ext>
            </a:extLst>
          </p:cNvPr>
          <p:cNvSpPr/>
          <p:nvPr/>
        </p:nvSpPr>
        <p:spPr>
          <a:xfrm>
            <a:off x="8811491" y="116284"/>
            <a:ext cx="650010" cy="188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717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9F295-578A-E821-D3A2-65FCF493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6A1131-6146-A8DE-9090-E6B41419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9E6898-B255-368B-E547-0B337222A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jelenítsük meg a Network </a:t>
            </a:r>
            <a:r>
              <a:rPr lang="hu-HU" dirty="0" err="1"/>
              <a:t>Analyst</a:t>
            </a:r>
            <a:r>
              <a:rPr lang="hu-HU" dirty="0"/>
              <a:t> panelt</a:t>
            </a:r>
          </a:p>
          <a:p>
            <a:pPr lvl="1"/>
            <a:r>
              <a:rPr lang="hu-HU" dirty="0"/>
              <a:t>válasszuk a Network </a:t>
            </a:r>
            <a:r>
              <a:rPr lang="hu-HU" dirty="0" err="1"/>
              <a:t>Analyst</a:t>
            </a:r>
            <a:r>
              <a:rPr lang="hu-HU" dirty="0"/>
              <a:t> &gt; New </a:t>
            </a:r>
            <a:r>
              <a:rPr lang="hu-HU" dirty="0" err="1"/>
              <a:t>Location-Allocation</a:t>
            </a:r>
            <a:r>
              <a:rPr lang="hu-HU" dirty="0"/>
              <a:t> lehetőséget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adjuk hozzá a </a:t>
            </a:r>
            <a:r>
              <a:rPr lang="hu-HU" dirty="0" err="1">
                <a:solidFill>
                  <a:srgbClr val="FF0000"/>
                </a:solidFill>
              </a:rPr>
              <a:t>Facilities-hez</a:t>
            </a:r>
            <a:r>
              <a:rPr lang="hu-HU" dirty="0">
                <a:solidFill>
                  <a:srgbClr val="FF0000"/>
                </a:solidFill>
              </a:rPr>
              <a:t> a </a:t>
            </a:r>
            <a:r>
              <a:rPr lang="hu-HU" dirty="0" err="1">
                <a:solidFill>
                  <a:srgbClr val="FF0000"/>
                </a:solidFill>
              </a:rPr>
              <a:t>telepulescentroid_folosleg</a:t>
            </a:r>
            <a:r>
              <a:rPr lang="hu-HU" dirty="0">
                <a:solidFill>
                  <a:srgbClr val="FF0000"/>
                </a:solidFill>
              </a:rPr>
              <a:t> réteget  (fogd és vidd vagy jobb klikk &gt; </a:t>
            </a:r>
            <a:r>
              <a:rPr lang="hu-HU" dirty="0" err="1">
                <a:solidFill>
                  <a:srgbClr val="FF0000"/>
                </a:solidFill>
              </a:rPr>
              <a:t>Load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Locations</a:t>
            </a:r>
            <a:r>
              <a:rPr lang="hu-HU" dirty="0">
                <a:solidFill>
                  <a:srgbClr val="FF0000"/>
                </a:solidFill>
              </a:rPr>
              <a:t>…)</a:t>
            </a:r>
          </a:p>
          <a:p>
            <a:pPr lvl="1"/>
            <a:r>
              <a:rPr lang="hu-HU" dirty="0"/>
              <a:t>válasszuk ki a megfelelő mezőket a </a:t>
            </a:r>
            <a:r>
              <a:rPr lang="hu-HU" dirty="0" err="1"/>
              <a:t>Name</a:t>
            </a:r>
            <a:r>
              <a:rPr lang="hu-HU" dirty="0"/>
              <a:t> és </a:t>
            </a:r>
            <a:r>
              <a:rPr lang="hu-HU" dirty="0" err="1"/>
              <a:t>Capacity</a:t>
            </a:r>
            <a:r>
              <a:rPr lang="hu-HU" dirty="0"/>
              <a:t> tulajdonságoknál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A7BAF3-F18A-3BDE-1355-70F9F397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11:00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1C93093F-CB89-CB66-F80A-CF8C410DC2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142999"/>
            <a:ext cx="3241492" cy="3241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6578FFE-F1A1-0CC1-FD8F-182D7B945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3494786"/>
            <a:ext cx="3241491" cy="324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9387B9C-92CA-D00F-167E-0E92F9DD58E4}"/>
              </a:ext>
            </a:extLst>
          </p:cNvPr>
          <p:cNvSpPr/>
          <p:nvPr/>
        </p:nvSpPr>
        <p:spPr>
          <a:xfrm>
            <a:off x="8811490" y="3730336"/>
            <a:ext cx="3241491" cy="135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336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7269F-204E-30A6-2B9F-952E9AD6D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E6E6D4-D7AB-ED2D-9E8F-97965121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88E7DD-68A7-F48C-07BF-43879381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jelenítsük meg a Network </a:t>
            </a:r>
            <a:r>
              <a:rPr lang="hu-HU" dirty="0" err="1"/>
              <a:t>Analyst</a:t>
            </a:r>
            <a:r>
              <a:rPr lang="hu-HU" dirty="0"/>
              <a:t> panelt</a:t>
            </a:r>
          </a:p>
          <a:p>
            <a:pPr lvl="1"/>
            <a:r>
              <a:rPr lang="hu-HU" dirty="0"/>
              <a:t>válasszuk a Network </a:t>
            </a:r>
            <a:r>
              <a:rPr lang="hu-HU" dirty="0" err="1"/>
              <a:t>Analyst</a:t>
            </a:r>
            <a:r>
              <a:rPr lang="hu-HU" dirty="0"/>
              <a:t> &gt; New </a:t>
            </a:r>
            <a:r>
              <a:rPr lang="hu-HU" dirty="0" err="1"/>
              <a:t>Location-Allocation</a:t>
            </a:r>
            <a:r>
              <a:rPr lang="hu-HU" dirty="0"/>
              <a:t> lehetőséget</a:t>
            </a:r>
          </a:p>
          <a:p>
            <a:pPr lvl="1"/>
            <a:r>
              <a:rPr lang="hu-HU" dirty="0"/>
              <a:t>adjuk hozzá a </a:t>
            </a:r>
            <a:r>
              <a:rPr lang="hu-HU" dirty="0" err="1"/>
              <a:t>Facilities-hez</a:t>
            </a:r>
            <a:r>
              <a:rPr lang="hu-HU" dirty="0"/>
              <a:t> a </a:t>
            </a:r>
            <a:r>
              <a:rPr lang="hu-HU" dirty="0" err="1"/>
              <a:t>telepulescentroid_folosleg</a:t>
            </a:r>
            <a:r>
              <a:rPr lang="hu-HU" dirty="0"/>
              <a:t> réteget  (fogd és vidd vagy jobb klikk &gt; </a:t>
            </a:r>
            <a:r>
              <a:rPr lang="hu-HU" dirty="0" err="1"/>
              <a:t>Load</a:t>
            </a:r>
            <a:r>
              <a:rPr lang="hu-HU" dirty="0"/>
              <a:t> </a:t>
            </a:r>
            <a:r>
              <a:rPr lang="hu-HU" dirty="0" err="1"/>
              <a:t>Locations</a:t>
            </a:r>
            <a:r>
              <a:rPr lang="hu-HU" dirty="0"/>
              <a:t>…)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válasszuk ki a megfelelő mezőket a </a:t>
            </a:r>
            <a:r>
              <a:rPr lang="hu-HU" dirty="0" err="1">
                <a:solidFill>
                  <a:srgbClr val="FF0000"/>
                </a:solidFill>
              </a:rPr>
              <a:t>Name</a:t>
            </a:r>
            <a:r>
              <a:rPr lang="hu-HU" dirty="0">
                <a:solidFill>
                  <a:srgbClr val="FF0000"/>
                </a:solidFill>
              </a:rPr>
              <a:t> és </a:t>
            </a:r>
            <a:r>
              <a:rPr lang="hu-HU" dirty="0" err="1">
                <a:solidFill>
                  <a:srgbClr val="FF0000"/>
                </a:solidFill>
              </a:rPr>
              <a:t>Capacity</a:t>
            </a:r>
            <a:r>
              <a:rPr lang="hu-HU" dirty="0">
                <a:solidFill>
                  <a:srgbClr val="FF0000"/>
                </a:solidFill>
              </a:rPr>
              <a:t> tulajdonságoknál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DB9C52-3BBB-3BC8-D9E2-F380EDED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11:08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D480AFD-7C2E-4132-A9F2-A052D6A80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142999"/>
            <a:ext cx="3241492" cy="3241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5D16497-F786-934B-B780-3E507C2B96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3494786"/>
            <a:ext cx="3241491" cy="324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78C7DF1-CBC8-315A-21B2-1D5A7189D1FC}"/>
              </a:ext>
            </a:extLst>
          </p:cNvPr>
          <p:cNvSpPr/>
          <p:nvPr/>
        </p:nvSpPr>
        <p:spPr>
          <a:xfrm>
            <a:off x="8915400" y="4394200"/>
            <a:ext cx="2984501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58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150D-FD4B-17AF-B93C-C583EB40D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942E5A-B2B8-3DEF-9E8D-74C25D4D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8FFE26-1186-4F82-915E-7645AF00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adjuk hozzá a </a:t>
            </a:r>
            <a:r>
              <a:rPr lang="hu-HU" dirty="0" err="1">
                <a:solidFill>
                  <a:srgbClr val="FF0000"/>
                </a:solidFill>
              </a:rPr>
              <a:t>Demand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Points</a:t>
            </a:r>
            <a:r>
              <a:rPr lang="hu-HU" dirty="0">
                <a:solidFill>
                  <a:srgbClr val="FF0000"/>
                </a:solidFill>
              </a:rPr>
              <a:t>-hoz a </a:t>
            </a:r>
            <a:r>
              <a:rPr lang="hu-HU" dirty="0" err="1">
                <a:solidFill>
                  <a:srgbClr val="FF0000"/>
                </a:solidFill>
              </a:rPr>
              <a:t>telepulescentroid_igeny</a:t>
            </a:r>
            <a:r>
              <a:rPr lang="hu-HU" dirty="0">
                <a:solidFill>
                  <a:srgbClr val="FF0000"/>
                </a:solidFill>
              </a:rPr>
              <a:t> réteget</a:t>
            </a:r>
          </a:p>
          <a:p>
            <a:pPr lvl="1"/>
            <a:r>
              <a:rPr lang="hu-HU" dirty="0"/>
              <a:t>válasszuk ki a megfelelő mezőket a </a:t>
            </a:r>
            <a:r>
              <a:rPr lang="hu-HU" dirty="0" err="1"/>
              <a:t>Name</a:t>
            </a:r>
            <a:r>
              <a:rPr lang="hu-HU" dirty="0"/>
              <a:t> (</a:t>
            </a:r>
            <a:r>
              <a:rPr lang="hu-HU" dirty="0" err="1"/>
              <a:t>nev</a:t>
            </a:r>
            <a:r>
              <a:rPr lang="hu-HU" dirty="0"/>
              <a:t>) és </a:t>
            </a:r>
            <a:r>
              <a:rPr lang="hu-HU" dirty="0" err="1"/>
              <a:t>Weight</a:t>
            </a:r>
            <a:r>
              <a:rPr lang="hu-HU" dirty="0"/>
              <a:t> (</a:t>
            </a:r>
            <a:r>
              <a:rPr lang="hu-HU" dirty="0" err="1"/>
              <a:t>igeny_oszt</a:t>
            </a:r>
            <a:r>
              <a:rPr lang="hu-HU" dirty="0"/>
              <a:t>) tulajdonságoknál</a:t>
            </a:r>
          </a:p>
          <a:p>
            <a:pPr lvl="1"/>
            <a:r>
              <a:rPr lang="hu-HU" dirty="0"/>
              <a:t>a keresési toleranciát hagyjuk 5000 méteren (nem kell a településközéppontnak pontosan az útra esnie)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60CE88-5910-04E0-4228-48080799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C9A49CF-5721-138D-0972-9595FB13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1438932"/>
            <a:ext cx="3241492" cy="322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DEEEAC5-4345-43FE-27F5-CF54DEA1840B}"/>
              </a:ext>
            </a:extLst>
          </p:cNvPr>
          <p:cNvSpPr/>
          <p:nvPr/>
        </p:nvSpPr>
        <p:spPr>
          <a:xfrm>
            <a:off x="8811490" y="1674553"/>
            <a:ext cx="3241491" cy="135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532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E3BE-F5F3-6BC0-D5E7-98CD2C1D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6C046-7B1D-B6B7-0CE3-A2607B29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E973B2-026F-5482-933F-BD92CD5B1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adjuk hozzá a </a:t>
            </a:r>
            <a:r>
              <a:rPr lang="hu-HU" dirty="0" err="1"/>
              <a:t>Demand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-hoz a </a:t>
            </a:r>
            <a:r>
              <a:rPr lang="hu-HU" dirty="0" err="1"/>
              <a:t>telepulescentroid_igeny</a:t>
            </a:r>
            <a:r>
              <a:rPr lang="hu-HU" dirty="0"/>
              <a:t> réteget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válasszuk ki a megfelelő mezőket a </a:t>
            </a:r>
            <a:r>
              <a:rPr lang="hu-HU" dirty="0" err="1">
                <a:solidFill>
                  <a:srgbClr val="FF0000"/>
                </a:solidFill>
              </a:rPr>
              <a:t>Name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nev</a:t>
            </a:r>
            <a:r>
              <a:rPr lang="hu-HU" dirty="0">
                <a:solidFill>
                  <a:srgbClr val="FF0000"/>
                </a:solidFill>
              </a:rPr>
              <a:t>) és </a:t>
            </a:r>
            <a:r>
              <a:rPr lang="hu-HU" dirty="0" err="1">
                <a:solidFill>
                  <a:srgbClr val="FF0000"/>
                </a:solidFill>
              </a:rPr>
              <a:t>Weight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igeny_oszt</a:t>
            </a:r>
            <a:r>
              <a:rPr lang="hu-HU" dirty="0">
                <a:solidFill>
                  <a:srgbClr val="FF0000"/>
                </a:solidFill>
              </a:rPr>
              <a:t>) tulajdonságoknál</a:t>
            </a:r>
          </a:p>
          <a:p>
            <a:pPr lvl="1"/>
            <a:r>
              <a:rPr lang="hu-HU" dirty="0"/>
              <a:t>a keresési toleranciát hagyjuk 5000 méteren (nem kell a településközéppontnak pontosan az útra esnie)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24D24C-C42A-C1AA-E466-C7B61E9E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E44127D-983C-1B64-7F0B-E829B5CE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1438932"/>
            <a:ext cx="3241492" cy="322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597B9E0-C8AF-0695-90BA-C373DE2F54BE}"/>
              </a:ext>
            </a:extLst>
          </p:cNvPr>
          <p:cNvSpPr/>
          <p:nvPr/>
        </p:nvSpPr>
        <p:spPr>
          <a:xfrm>
            <a:off x="8927285" y="2317750"/>
            <a:ext cx="2984501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35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A45D2-D57A-C7FE-48A1-EC8786D8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802D48-2276-76F7-459C-B320D8F9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7F7DE1-8327-BE62-72D6-11DF3B97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797329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adjuk hozzá a </a:t>
            </a:r>
            <a:r>
              <a:rPr lang="hu-HU" dirty="0" err="1"/>
              <a:t>Demand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-hoz a </a:t>
            </a:r>
            <a:r>
              <a:rPr lang="hu-HU" dirty="0" err="1"/>
              <a:t>telepulescentroid_igeny</a:t>
            </a:r>
            <a:r>
              <a:rPr lang="hu-HU" dirty="0"/>
              <a:t> réteget</a:t>
            </a:r>
          </a:p>
          <a:p>
            <a:pPr lvl="1"/>
            <a:r>
              <a:rPr lang="hu-HU" dirty="0"/>
              <a:t>válasszuk ki a megfelelő mezőket a </a:t>
            </a:r>
            <a:r>
              <a:rPr lang="hu-HU" dirty="0" err="1"/>
              <a:t>Name</a:t>
            </a:r>
            <a:r>
              <a:rPr lang="hu-HU" dirty="0"/>
              <a:t> (</a:t>
            </a:r>
            <a:r>
              <a:rPr lang="hu-HU" dirty="0" err="1"/>
              <a:t>nev</a:t>
            </a:r>
            <a:r>
              <a:rPr lang="hu-HU" dirty="0"/>
              <a:t>) és </a:t>
            </a:r>
            <a:r>
              <a:rPr lang="hu-HU" dirty="0" err="1"/>
              <a:t>Weight</a:t>
            </a:r>
            <a:r>
              <a:rPr lang="hu-HU" dirty="0"/>
              <a:t> (</a:t>
            </a:r>
            <a:r>
              <a:rPr lang="hu-HU" dirty="0" err="1"/>
              <a:t>igeny_oszt</a:t>
            </a:r>
            <a:r>
              <a:rPr lang="hu-HU" dirty="0"/>
              <a:t>) tulajdonságoknál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 keresési toleranciát hagyjuk 5000 méteren (nem kell a településközéppontnak pontosan az útra esnie)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3AC259-E26B-54EE-3EF8-9F8818FB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E0F5ABF-3932-3171-9265-7E595DBD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1438932"/>
            <a:ext cx="3241492" cy="322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2E35469-1808-D25E-817D-C7A50C578F63}"/>
              </a:ext>
            </a:extLst>
          </p:cNvPr>
          <p:cNvSpPr/>
          <p:nvPr/>
        </p:nvSpPr>
        <p:spPr>
          <a:xfrm>
            <a:off x="8811490" y="3293918"/>
            <a:ext cx="3241491" cy="427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220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5BDC6-E9B7-C4D9-625D-18DD3FBC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Optimalizációs feladat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A2A51D-116B-8556-B248-2143B334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007" y="1422400"/>
            <a:ext cx="8302339" cy="4754563"/>
          </a:xfrm>
        </p:spPr>
        <p:txBody>
          <a:bodyPr/>
          <a:lstStyle/>
          <a:p>
            <a:r>
              <a:rPr lang="hu-HU" dirty="0"/>
              <a:t>optimalizációs probléma típusai</a:t>
            </a:r>
          </a:p>
          <a:p>
            <a:pPr lvl="1"/>
            <a:r>
              <a:rPr lang="hu-HU" dirty="0"/>
              <a:t>szállítási költség minimalizálása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 err="1"/>
              <a:t>Minimize</a:t>
            </a:r>
            <a:r>
              <a:rPr lang="hu-HU" b="1" dirty="0"/>
              <a:t> </a:t>
            </a:r>
            <a:r>
              <a:rPr lang="hu-HU" b="1" dirty="0" err="1"/>
              <a:t>Impedance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megadott költségküszöbön (</a:t>
            </a:r>
            <a:r>
              <a:rPr lang="hu-HU" dirty="0" err="1"/>
              <a:t>Impedance</a:t>
            </a:r>
            <a:r>
              <a:rPr lang="hu-HU" dirty="0"/>
              <a:t> </a:t>
            </a:r>
            <a:r>
              <a:rPr lang="hu-HU" dirty="0" err="1"/>
              <a:t>Cutoff</a:t>
            </a:r>
            <a:r>
              <a:rPr lang="hu-HU" dirty="0"/>
              <a:t>) belül mind több kereslet kiszolgálása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 err="1"/>
              <a:t>Maximize</a:t>
            </a:r>
            <a:r>
              <a:rPr lang="hu-HU" b="1" dirty="0"/>
              <a:t> </a:t>
            </a:r>
            <a:r>
              <a:rPr lang="hu-HU" b="1" dirty="0" err="1"/>
              <a:t>Coverage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véges kínálat segítségével az összes (vagy minél több) igény kiszolgálása úgy, hogy a lehető legkevesebb költséggel járjon, opcionálisan költségküszöb megadható (</a:t>
            </a:r>
            <a:r>
              <a:rPr lang="hu-HU" b="1" dirty="0" err="1"/>
              <a:t>Maximize</a:t>
            </a:r>
            <a:r>
              <a:rPr lang="hu-HU" b="1" dirty="0"/>
              <a:t> </a:t>
            </a:r>
            <a:r>
              <a:rPr lang="hu-HU" b="1" dirty="0" err="1"/>
              <a:t>Capacitated</a:t>
            </a:r>
            <a:r>
              <a:rPr lang="hu-HU" b="1" dirty="0"/>
              <a:t> </a:t>
            </a:r>
            <a:r>
              <a:rPr lang="hu-HU" b="1" dirty="0" err="1"/>
              <a:t>Coverage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megadott költségküszöbön (</a:t>
            </a:r>
            <a:r>
              <a:rPr lang="hu-HU" dirty="0" err="1"/>
              <a:t>Impedance</a:t>
            </a:r>
            <a:r>
              <a:rPr lang="hu-HU" dirty="0"/>
              <a:t> </a:t>
            </a:r>
            <a:r>
              <a:rPr lang="hu-HU" dirty="0" err="1"/>
              <a:t>Cutoff</a:t>
            </a:r>
            <a:r>
              <a:rPr lang="hu-HU" dirty="0"/>
              <a:t>) belül mind több kereslet kiszolgálása lehetőleg minél kevesebb kínálati létesítmény bevonásával (</a:t>
            </a:r>
            <a:r>
              <a:rPr lang="hu-HU" b="1" dirty="0" err="1"/>
              <a:t>Minimize</a:t>
            </a:r>
            <a:r>
              <a:rPr lang="hu-HU" b="1" dirty="0"/>
              <a:t> </a:t>
            </a:r>
            <a:r>
              <a:rPr lang="hu-HU" b="1" dirty="0" err="1"/>
              <a:t>Facilities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F6AC4B-7618-BE48-BF7A-A35144E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 descr="A képen sor, diagram, tér, Tégla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B339B2A-1DEB-B8D1-E2AC-E7B95D6DA0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1432791"/>
            <a:ext cx="997527" cy="987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or, diagram, Kreatív művészetek, origam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7B1C4B4-7DA2-74B5-55A7-3E1F4B479F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2572397"/>
            <a:ext cx="997527" cy="1029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or, diagram, Kreatív művészetek, t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7F87A40-7539-8947-7A15-A307F17BB2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3754230"/>
            <a:ext cx="997526" cy="997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or, diagram, origam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744347E-9DB4-7782-D87F-22DE29A8F7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4904227"/>
            <a:ext cx="997526" cy="977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 descr="A képen szöveg, térkép, atla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F634040-D520-04F6-6FE5-434F8F2BE0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1" r="55087"/>
          <a:stretch/>
        </p:blipFill>
        <p:spPr>
          <a:xfrm>
            <a:off x="10349347" y="1432791"/>
            <a:ext cx="1626782" cy="4448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27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20E14-6D76-960F-B9C3-6F66B1D4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Összekapcsolás kulcsmező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4551C-92E7-4655-4853-966CC68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695230" cy="4754563"/>
          </a:xfrm>
        </p:spPr>
        <p:txBody>
          <a:bodyPr/>
          <a:lstStyle/>
          <a:p>
            <a:r>
              <a:rPr lang="hu-HU" dirty="0" err="1"/>
              <a:t>Join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fűzzük az </a:t>
            </a:r>
            <a:r>
              <a:rPr lang="hu-HU" dirty="0" err="1"/>
              <a:t>erdoreszlet_poligon</a:t>
            </a:r>
            <a:r>
              <a:rPr lang="hu-HU" dirty="0"/>
              <a:t> térbeli adattáblához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erdoreszlet_kategoria</a:t>
            </a:r>
            <a:r>
              <a:rPr lang="hu-HU" dirty="0"/>
              <a:t> nem térbeli adattáblát</a:t>
            </a:r>
          </a:p>
          <a:p>
            <a:pPr lvl="1"/>
            <a:r>
              <a:rPr lang="hu-HU" dirty="0"/>
              <a:t>kulcsmező: </a:t>
            </a:r>
            <a:r>
              <a:rPr lang="hu-HU" dirty="0" err="1"/>
              <a:t>azonosito</a:t>
            </a:r>
            <a:endParaRPr lang="hu-HU" dirty="0"/>
          </a:p>
          <a:p>
            <a:pPr lvl="1"/>
            <a:r>
              <a:rPr lang="hu-HU" dirty="0"/>
              <a:t>színezzük a kategória alapján a poligonokat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394ECC-C9CA-AD38-A9AB-5C0CA22C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3C3256-0584-E567-1F95-57B04688AA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430" y="1515904"/>
            <a:ext cx="2415490" cy="3575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8A2AD92-BC86-B200-3ABF-80BF358FFD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99" y="1515905"/>
            <a:ext cx="4982974" cy="3575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0338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62966-0624-645E-48B7-7AC90100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A képen sor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4773962-332B-1150-93EE-67A280F04F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2" y="2562669"/>
            <a:ext cx="1610593" cy="1039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or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83999A7-8FEE-09FE-B3B0-76B781AF4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6" t="8103" r="25408" b="9849"/>
          <a:stretch/>
        </p:blipFill>
        <p:spPr>
          <a:xfrm>
            <a:off x="904007" y="1433454"/>
            <a:ext cx="1007918" cy="976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F42B2A6-4D6D-1231-7BAF-ED4D5594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Optimalizációs feladat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080DB8-2140-B135-D7BA-D8DDC539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007" y="1422400"/>
            <a:ext cx="8302339" cy="4754563"/>
          </a:xfrm>
        </p:spPr>
        <p:txBody>
          <a:bodyPr/>
          <a:lstStyle/>
          <a:p>
            <a:pPr lvl="1"/>
            <a:r>
              <a:rPr lang="hu-HU" dirty="0"/>
              <a:t>minél több igény kiszolgálása azt feltételezve, hogy a távolsággal arányosan csökken az igény – pl. kihűl a pizza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 err="1"/>
              <a:t>Maximize</a:t>
            </a:r>
            <a:r>
              <a:rPr lang="hu-HU" b="1" dirty="0"/>
              <a:t> </a:t>
            </a:r>
            <a:r>
              <a:rPr lang="hu-HU" b="1" dirty="0" err="1"/>
              <a:t>Attendance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megadott számú kínálati pont kiválasztása úgy, hogy mind több keresletet tudjanak kiszolgálni versenyezve a vetélytárs kínálati létesítményeivel (</a:t>
            </a:r>
            <a:r>
              <a:rPr lang="hu-HU" b="1" dirty="0" err="1"/>
              <a:t>Maximize</a:t>
            </a:r>
            <a:r>
              <a:rPr lang="hu-HU" b="1" dirty="0"/>
              <a:t> Market </a:t>
            </a:r>
            <a:r>
              <a:rPr lang="hu-HU" b="1" dirty="0" err="1"/>
              <a:t>Share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összkereslet</a:t>
            </a:r>
            <a:r>
              <a:rPr lang="hu-HU" dirty="0"/>
              <a:t> százalékában kifejezett megadott mértékű piaci részesedés elérése minél kevesebb kínálati pont bevonásával, versenyezve a vetélytárs kínálati létesítményeivel (</a:t>
            </a:r>
            <a:r>
              <a:rPr lang="hu-HU" b="1" dirty="0" err="1"/>
              <a:t>Target</a:t>
            </a:r>
            <a:r>
              <a:rPr lang="hu-HU" b="1" dirty="0"/>
              <a:t> Market </a:t>
            </a:r>
            <a:r>
              <a:rPr lang="hu-HU" b="1" dirty="0" err="1"/>
              <a:t>Share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79185A-F0B9-EB7F-E2C9-81004D60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21" name="Kép 20" descr="A képen sor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78A6C06-8546-B488-2E3E-C85B8D207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2" y="3754230"/>
            <a:ext cx="1610593" cy="1062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Kép 22" descr="A képen szöveg, térkép, diagram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662527C-C052-8E17-019B-60C47526B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346" y="1433454"/>
            <a:ext cx="1652154" cy="3383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047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C16FEC-29D9-55B5-C5A3-560CD3D0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Optimalizációs feladat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41EB67-0FDC-69AD-1C25-5BFC67A7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343249" cy="4754563"/>
          </a:xfrm>
        </p:spPr>
        <p:txBody>
          <a:bodyPr/>
          <a:lstStyle/>
          <a:p>
            <a:r>
              <a:rPr lang="hu-HU" dirty="0"/>
              <a:t>jobb klikk a </a:t>
            </a:r>
            <a:r>
              <a:rPr lang="hu-HU" dirty="0" err="1"/>
              <a:t>Location</a:t>
            </a:r>
            <a:r>
              <a:rPr lang="hu-HU" dirty="0"/>
              <a:t>-</a:t>
            </a:r>
            <a:r>
              <a:rPr lang="hu-HU" dirty="0" err="1"/>
              <a:t>Allocation</a:t>
            </a:r>
            <a:r>
              <a:rPr lang="hu-HU" dirty="0"/>
              <a:t>-re &gt; </a:t>
            </a:r>
            <a:r>
              <a:rPr lang="hu-HU" dirty="0" err="1"/>
              <a:t>Properties</a:t>
            </a:r>
            <a:r>
              <a:rPr lang="hu-HU" dirty="0"/>
              <a:t>… &gt; Advanced </a:t>
            </a:r>
            <a:r>
              <a:rPr lang="hu-HU" dirty="0" err="1"/>
              <a:t>Settings</a:t>
            </a:r>
            <a:endParaRPr lang="hu-HU" dirty="0"/>
          </a:p>
          <a:p>
            <a:r>
              <a:rPr lang="hu-HU" dirty="0"/>
              <a:t>két fontos beállítás</a:t>
            </a:r>
          </a:p>
          <a:p>
            <a:pPr lvl="1"/>
            <a:r>
              <a:rPr lang="hu-HU" dirty="0"/>
              <a:t>optimalizációs probléma típusa (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kiválasztható kínálati helyszínek száma (</a:t>
            </a:r>
            <a:r>
              <a:rPr lang="hu-HU" dirty="0" err="1"/>
              <a:t>Facilities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Choose</a:t>
            </a:r>
            <a:r>
              <a:rPr lang="hu-HU" dirty="0"/>
              <a:t>):</a:t>
            </a:r>
          </a:p>
          <a:p>
            <a:pPr lvl="1"/>
            <a:r>
              <a:rPr lang="hu-HU" dirty="0"/>
              <a:t>alapértelmezetten 1, de most az összes (24), fölösleggel bíró települést be fogjuk vonni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E1FB19-C272-DDA0-8297-87D82D4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7BA73AE-F936-6937-8D7C-BFF5CE34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49" y="1422400"/>
            <a:ext cx="4828710" cy="4666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A90B39C-9BAD-1447-7836-C0CF8DAF1A8E}"/>
              </a:ext>
            </a:extLst>
          </p:cNvPr>
          <p:cNvSpPr/>
          <p:nvPr/>
        </p:nvSpPr>
        <p:spPr>
          <a:xfrm>
            <a:off x="7315200" y="2148114"/>
            <a:ext cx="2481943" cy="595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756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CBBA9-40EB-7DC6-2382-5E5A6272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6BC1A3-D0BB-DFC5-6F75-A6F9755D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Optimalizációs feladat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16C8F7-B4C8-58AF-0F2E-E8BB57C4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34324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</a:t>
            </a:r>
            <a:r>
              <a:rPr lang="hu-HU" dirty="0" err="1"/>
              <a:t>Maximize</a:t>
            </a:r>
            <a:r>
              <a:rPr lang="hu-HU" dirty="0"/>
              <a:t> </a:t>
            </a:r>
            <a:r>
              <a:rPr lang="hu-HU" dirty="0" err="1"/>
              <a:t>Capacitated</a:t>
            </a:r>
            <a:r>
              <a:rPr lang="hu-HU" dirty="0"/>
              <a:t> </a:t>
            </a:r>
            <a:r>
              <a:rPr lang="hu-HU" dirty="0" err="1"/>
              <a:t>Coverage</a:t>
            </a:r>
            <a:endParaRPr lang="hu-HU" dirty="0"/>
          </a:p>
          <a:p>
            <a:pPr lvl="1"/>
            <a:r>
              <a:rPr lang="hu-HU" dirty="0"/>
              <a:t>véges kínálat (most: véges tűzifafölösleg) segítségével az összes (vagy minél több) igény kiszolgálása úgy, hogy a lehető legkevesebb költséggel járjon (most: lehető legrövidebb úton)</a:t>
            </a:r>
          </a:p>
          <a:p>
            <a:pPr lvl="1"/>
            <a:r>
              <a:rPr lang="hu-HU" dirty="0" err="1"/>
              <a:t>Facilities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Choose</a:t>
            </a:r>
            <a:r>
              <a:rPr lang="hu-HU" dirty="0"/>
              <a:t>: 24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875E-2606-9A67-1549-EC2216A2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4062861-1B55-8A31-6E33-6DA17C55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49" y="1422400"/>
            <a:ext cx="4828710" cy="4666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711F6FB-7248-62DE-AEBA-77F28B97C5F1}"/>
              </a:ext>
            </a:extLst>
          </p:cNvPr>
          <p:cNvSpPr/>
          <p:nvPr/>
        </p:nvSpPr>
        <p:spPr>
          <a:xfrm>
            <a:off x="7315200" y="2133600"/>
            <a:ext cx="2481943" cy="595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214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CC44A-48C2-A81C-7E40-FFB1CC07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13944F-7FC8-8710-8213-800157AE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798326" cy="4754563"/>
          </a:xfrm>
        </p:spPr>
        <p:txBody>
          <a:bodyPr/>
          <a:lstStyle/>
          <a:p>
            <a:r>
              <a:rPr lang="hu-HU" dirty="0"/>
              <a:t>miután beállítottunk mindent, már csak "meg kell oldani" az optimalizációs feladatot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Solve</a:t>
            </a:r>
            <a:endParaRPr lang="hu-HU" dirty="0"/>
          </a:p>
          <a:p>
            <a:pPr lvl="1"/>
            <a:r>
              <a:rPr lang="hu-HU" dirty="0"/>
              <a:t>vagy az eszköztárból</a:t>
            </a:r>
          </a:p>
          <a:p>
            <a:pPr lvl="1"/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oldjuk meg az optimalizációs feladatot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0ACBF3-5650-5FEC-067D-E2D294CC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98B0839-8E44-0F3E-83D8-0A4B23CA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3346739"/>
            <a:ext cx="4552950" cy="24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549CD6DC-D812-B050-955B-6E06843FDCFA}"/>
              </a:ext>
            </a:extLst>
          </p:cNvPr>
          <p:cNvSpPr/>
          <p:nvPr/>
        </p:nvSpPr>
        <p:spPr>
          <a:xfrm>
            <a:off x="2743201" y="3346739"/>
            <a:ext cx="228599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B7AB35B-50F9-7C9D-CEDE-C5E2F9F3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27" y="1465942"/>
            <a:ext cx="6366788" cy="4427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988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E79F32D-3C84-B0FD-9FB8-44288E4D6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0274" y="1370524"/>
            <a:ext cx="3727906" cy="3037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77CC44A-48C2-A81C-7E40-FFB1CC07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13944F-7FC8-8710-8213-800157AE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13349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ismerkedjünk meg a </a:t>
            </a:r>
            <a:r>
              <a:rPr lang="hu-HU" dirty="0" err="1"/>
              <a:t>Facilities</a:t>
            </a:r>
            <a:r>
              <a:rPr lang="hu-HU" dirty="0"/>
              <a:t>, a </a:t>
            </a:r>
            <a:r>
              <a:rPr lang="hu-HU" dirty="0" err="1"/>
              <a:t>Demand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és a </a:t>
            </a:r>
            <a:r>
              <a:rPr lang="hu-HU" dirty="0" err="1"/>
              <a:t>Lines</a:t>
            </a:r>
            <a:r>
              <a:rPr lang="hu-HU" dirty="0"/>
              <a:t> attribútumtáblájával</a:t>
            </a:r>
          </a:p>
          <a:p>
            <a:pPr lvl="1"/>
            <a:r>
              <a:rPr lang="hu-HU" dirty="0"/>
              <a:t>ellenőrizzük a megoldást: Csótra jut-e elég tűzifa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, </a:t>
            </a:r>
            <a:r>
              <a:rPr lang="hu-HU" dirty="0" err="1"/>
              <a:t>Lines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"</a:t>
            </a:r>
            <a:r>
              <a:rPr lang="hu-HU" dirty="0" err="1"/>
              <a:t>Name</a:t>
            </a:r>
            <a:r>
              <a:rPr lang="hu-HU" dirty="0"/>
              <a:t>" LIKE '%Csót'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0ACBF3-5650-5FEC-067D-E2D294CC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04D99E5-6E0B-DF80-FCE3-318F802D6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690" y="4540825"/>
            <a:ext cx="2195131" cy="1572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1FD24C1-F9CB-D2DB-622D-0F5A1CCB0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690" y="1373792"/>
            <a:ext cx="2195131" cy="3037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A40DED3-4B98-A66E-1095-570949A8C4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274" y="4540827"/>
            <a:ext cx="3727906" cy="1572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561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92065-0C32-0F1A-E830-6453874C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Optimalizációs feladat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3F9301-232B-36C9-0ECA-AD2AECFC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69899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oldjuk meg a feladatot úgy is, hogy csak egy, fölösleggel bíró település választható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F01A48-AA3D-5675-0932-B0980F33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11:30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1381AD0-301B-F216-9C50-4E1A747A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99" y="1422400"/>
            <a:ext cx="6510243" cy="4704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6156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8FBA1F-DDBC-AF47-F87C-A5919A13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Fölös kategória elhagyása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6F4FC7-D707-B218-8641-66613866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930101" cy="4754563"/>
          </a:xfrm>
        </p:spPr>
        <p:txBody>
          <a:bodyPr/>
          <a:lstStyle/>
          <a:p>
            <a:r>
              <a:rPr lang="hu-HU" dirty="0"/>
              <a:t>a 0-s kategória nem kell</a:t>
            </a:r>
          </a:p>
          <a:p>
            <a:pPr lvl="1"/>
            <a:r>
              <a:rPr lang="hu-HU" dirty="0"/>
              <a:t>nem gazdasági erdő, nem lesz kitermelés</a:t>
            </a:r>
          </a:p>
          <a:p>
            <a:r>
              <a:rPr lang="hu-HU" dirty="0"/>
              <a:t>elhagyásra két lehetőség</a:t>
            </a:r>
          </a:p>
          <a:p>
            <a:pPr lvl="1"/>
            <a:r>
              <a:rPr lang="hu-HU" dirty="0"/>
              <a:t>szerkesztést bekapcsolva kiválasztjuk a 0-s erdőket és kitöröljük</a:t>
            </a:r>
          </a:p>
          <a:p>
            <a:pPr lvl="1"/>
            <a:r>
              <a:rPr lang="hu-HU" dirty="0"/>
              <a:t>kiválasztjuk a nem 0-s erdőket, és elmentjük új fájlba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valósítsuk meg az utóbbit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hu-HU" dirty="0"/>
          </a:p>
          <a:p>
            <a:pPr lvl="1"/>
            <a:r>
              <a:rPr lang="hu-HU" dirty="0"/>
              <a:t>Export Data (</a:t>
            </a:r>
            <a:r>
              <a:rPr lang="hu-HU" dirty="0" err="1"/>
              <a:t>gazdasagi_erdok.shp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191E37-06FC-93BD-8768-814D8E15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F9DD71E-9754-B50D-C6A9-826FC2481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301" y="1422400"/>
            <a:ext cx="6296649" cy="4592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661EE74-DE36-E3D0-5EE4-FBEE35BEF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11" y="4191382"/>
            <a:ext cx="2056054" cy="1695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24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BCC557-E6FA-E0C5-0193-7921C35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Kategóriák összevonása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DE4FF0-C6E7-AE8A-393E-5604388C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7891"/>
            <a:ext cx="6952273" cy="3309072"/>
          </a:xfrm>
        </p:spPr>
        <p:txBody>
          <a:bodyPr/>
          <a:lstStyle/>
          <a:p>
            <a:r>
              <a:rPr lang="hu-HU" dirty="0"/>
              <a:t>összevonható</a:t>
            </a:r>
          </a:p>
          <a:p>
            <a:pPr lvl="1"/>
            <a:r>
              <a:rPr lang="hu-HU" dirty="0"/>
              <a:t>az első négy kategória (erdők)</a:t>
            </a:r>
          </a:p>
          <a:p>
            <a:pPr lvl="1"/>
            <a:r>
              <a:rPr lang="hu-HU" dirty="0"/>
              <a:t>és az 5–6. kategóriák (ültetvények)</a:t>
            </a:r>
          </a:p>
          <a:p>
            <a:r>
              <a:rPr lang="hu-HU" dirty="0"/>
              <a:t>előbbinek ~55%-a tűzifa, míg az utóbbinak csak ~ 20%-a</a:t>
            </a:r>
          </a:p>
          <a:p>
            <a:r>
              <a:rPr lang="hu-HU" dirty="0"/>
              <a:t>az összevonáshoz</a:t>
            </a:r>
          </a:p>
          <a:p>
            <a:pPr lvl="1"/>
            <a:r>
              <a:rPr lang="hu-HU" dirty="0"/>
              <a:t>létrehozunk egy </a:t>
            </a:r>
            <a:r>
              <a:rPr lang="hu-HU"/>
              <a:t>új egészszámmezőt</a:t>
            </a:r>
            <a:endParaRPr lang="hu-HU" dirty="0"/>
          </a:p>
          <a:p>
            <a:pPr lvl="1"/>
            <a:r>
              <a:rPr lang="hu-HU" dirty="0"/>
              <a:t>az értékét mezőkalkulátorral számítjuk ki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75268D-C0FA-68EA-2E66-C8AB913B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Picture 2" descr="https://wwf.hu/wp-content/uploads/2024/01/7.-fakitermelesi-valasztekok-1024x1024.jpg">
            <a:extLst>
              <a:ext uri="{FF2B5EF4-FFF2-40B4-BE49-F238E27FC236}">
                <a16:creationId xmlns:a16="http://schemas.microsoft.com/office/drawing/2014/main" id="{AA38525F-BA2E-D8AB-1F80-7C9B3DB6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473" y="1422400"/>
            <a:ext cx="4249197" cy="4249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kültéri, növény, fű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0BCBEDA-D8D8-5294-CDA0-374244A1B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528" y="1422401"/>
            <a:ext cx="3262114" cy="1441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növény, kültéri, erdőség, f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2081AE7-1852-B0BD-F31E-481061AE5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315" y="1422400"/>
            <a:ext cx="3316382" cy="1441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16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0A85D1-9D54-AAED-D5CC-AF4492B2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Kategóriák összevonása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75348E-F513-7952-4F57-1DB389216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34487" cy="4754563"/>
          </a:xfrm>
        </p:spPr>
        <p:txBody>
          <a:bodyPr/>
          <a:lstStyle/>
          <a:p>
            <a:r>
              <a:rPr lang="hu-HU" dirty="0"/>
              <a:t>új mező hozzáadása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Options</a:t>
            </a:r>
            <a:r>
              <a:rPr lang="hu-HU" dirty="0"/>
              <a:t> &gt; Add </a:t>
            </a:r>
            <a:r>
              <a:rPr lang="hu-HU" dirty="0" err="1"/>
              <a:t>Field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név, típus, pontosság</a:t>
            </a:r>
          </a:p>
          <a:p>
            <a:pPr indent="-228600"/>
            <a:r>
              <a:rPr lang="hu-HU" dirty="0"/>
              <a:t>mezőérték számítása</a:t>
            </a:r>
          </a:p>
          <a:p>
            <a:pPr lvl="1"/>
            <a:r>
              <a:rPr lang="hu-HU" dirty="0"/>
              <a:t>jobb klikk a mezőre &gt; </a:t>
            </a:r>
            <a:r>
              <a:rPr lang="hu-HU" dirty="0" err="1"/>
              <a:t>Field</a:t>
            </a:r>
            <a:r>
              <a:rPr lang="hu-HU" dirty="0"/>
              <a:t> </a:t>
            </a:r>
            <a:r>
              <a:rPr lang="hu-HU" dirty="0" err="1"/>
              <a:t>Calculator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meglévő mezők alapján képezhetjük az új értéket</a:t>
            </a:r>
          </a:p>
          <a:p>
            <a:pPr lvl="1"/>
            <a:r>
              <a:rPr lang="hu-HU" dirty="0"/>
              <a:t>mezőnevek: [] (VB Script), !! (Python)</a:t>
            </a:r>
          </a:p>
          <a:p>
            <a:pPr lvl="1"/>
            <a:r>
              <a:rPr lang="hu-HU" dirty="0"/>
              <a:t>figyelmeztet, ha nem szerkesztési módban vagyunk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F70409-977E-625B-8337-2D440E37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453A10E-0435-3F72-4CB4-D44BCCF91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687" y="1085633"/>
            <a:ext cx="4236606" cy="1792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1D702CA-39E7-E588-3365-AC69247E3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36"/>
          <a:stretch/>
        </p:blipFill>
        <p:spPr>
          <a:xfrm>
            <a:off x="7772687" y="3011569"/>
            <a:ext cx="4236606" cy="30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5F71986-B56A-4786-D365-9FB97B0056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181" y="5444836"/>
            <a:ext cx="1872058" cy="550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98DFD57-0E43-3794-A015-794737C7F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738" y="3059194"/>
            <a:ext cx="1872058" cy="22962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96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7A66A-8D8E-783E-467B-126CB196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CFC6E9-2647-079E-A285-9B6F6F39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Kategóriák összevonása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3EE451-84B0-DE2E-86D8-100FCF89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34487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egy "</a:t>
            </a:r>
            <a:r>
              <a:rPr lang="hu-HU" dirty="0" err="1"/>
              <a:t>ultetveny</a:t>
            </a:r>
            <a:r>
              <a:rPr lang="hu-HU" dirty="0"/>
              <a:t>" nevű oszlopot</a:t>
            </a:r>
          </a:p>
          <a:p>
            <a:pPr lvl="1"/>
            <a:r>
              <a:rPr lang="hu-HU" dirty="0"/>
              <a:t>típusa legyen egész szám (</a:t>
            </a:r>
            <a:r>
              <a:rPr lang="hu-HU" dirty="0" err="1"/>
              <a:t>Short</a:t>
            </a:r>
            <a:r>
              <a:rPr lang="hu-HU" dirty="0"/>
              <a:t> Integer), mert logikai oszlopot nem tudunk készíteni</a:t>
            </a:r>
          </a:p>
          <a:p>
            <a:pPr lvl="1"/>
            <a:r>
              <a:rPr lang="hu-HU" dirty="0"/>
              <a:t>töltsük ki 1 (igaz) értékekkel az 5–6 kategóriák esetén</a:t>
            </a:r>
          </a:p>
          <a:p>
            <a:pPr lvl="1"/>
            <a:r>
              <a:rPr lang="hu-HU" dirty="0"/>
              <a:t>Python: </a:t>
            </a:r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hu-HU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kategoria</a:t>
            </a:r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 &gt;= 5</a:t>
            </a:r>
          </a:p>
          <a:p>
            <a:pPr lvl="1"/>
            <a:r>
              <a:rPr lang="hu-HU" dirty="0"/>
              <a:t>színezzük az új, bináris oszlop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B9F43A-0E02-CD8B-29AE-23B3CF39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08:35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081795B-6FBC-0CC4-B156-39B69EFED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687" y="1085633"/>
            <a:ext cx="4236606" cy="1792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54EB2B-BF08-C89E-641A-A5E54CDD9A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36"/>
          <a:stretch/>
        </p:blipFill>
        <p:spPr>
          <a:xfrm>
            <a:off x="7772687" y="3011569"/>
            <a:ext cx="4236606" cy="3097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5ACCD38-95A8-13CE-7852-282AC37D24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181" y="5444836"/>
            <a:ext cx="1872058" cy="550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A30423E-9F9C-D72E-ED72-445A4D36F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738" y="3059194"/>
            <a:ext cx="1872058" cy="229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136862F-1141-BD07-124F-3CC6DC11CBF7}"/>
              </a:ext>
            </a:extLst>
          </p:cNvPr>
          <p:cNvSpPr/>
          <p:nvPr/>
        </p:nvSpPr>
        <p:spPr>
          <a:xfrm>
            <a:off x="10239375" y="1431925"/>
            <a:ext cx="1375421" cy="50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D5D4333-2437-4044-4DFB-E39293B69311}"/>
              </a:ext>
            </a:extLst>
          </p:cNvPr>
          <p:cNvSpPr/>
          <p:nvPr/>
        </p:nvSpPr>
        <p:spPr>
          <a:xfrm>
            <a:off x="10120528" y="3233860"/>
            <a:ext cx="366497" cy="137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6A49C94-4277-7F83-C396-6F6987C15412}"/>
              </a:ext>
            </a:extLst>
          </p:cNvPr>
          <p:cNvSpPr/>
          <p:nvPr/>
        </p:nvSpPr>
        <p:spPr>
          <a:xfrm flipH="1">
            <a:off x="9742738" y="4219574"/>
            <a:ext cx="577600" cy="209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6FE2F12-363B-AAB7-0B3D-67591306DA61}"/>
              </a:ext>
            </a:extLst>
          </p:cNvPr>
          <p:cNvSpPr/>
          <p:nvPr/>
        </p:nvSpPr>
        <p:spPr>
          <a:xfrm flipH="1">
            <a:off x="9558337" y="5867400"/>
            <a:ext cx="295275" cy="95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698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EAC195-CCAA-309A-944A-1FB9AAFE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Tűzifaarány számolása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4237D6-BAF0-D438-383E-3333D221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134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még egy oszlopot ("</a:t>
            </a:r>
            <a:r>
              <a:rPr lang="hu-HU" dirty="0" err="1"/>
              <a:t>tf_arany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valós (lebegőpontos) számként (</a:t>
            </a:r>
            <a:r>
              <a:rPr lang="hu-HU" dirty="0" err="1"/>
              <a:t>Double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számítsuk ki az erdőtípus (erdő </a:t>
            </a:r>
            <a:r>
              <a:rPr lang="hu-HU" dirty="0" err="1"/>
              <a:t>vs</a:t>
            </a:r>
            <a:r>
              <a:rPr lang="hu-HU" dirty="0"/>
              <a:t>. ültetvény) alapján a tűzifaarányt (55%, 20%)</a:t>
            </a:r>
          </a:p>
          <a:p>
            <a:r>
              <a:rPr lang="hu-HU" dirty="0"/>
              <a:t>két megoldás</a:t>
            </a:r>
          </a:p>
          <a:p>
            <a:pPr lvl="1"/>
            <a:r>
              <a:rPr lang="hu-HU" dirty="0"/>
              <a:t>trükkös, egysoros</a:t>
            </a:r>
          </a:p>
          <a:p>
            <a:pPr lvl="1"/>
            <a:r>
              <a:rPr lang="hu-HU" dirty="0"/>
              <a:t>elegáns, függvénnyel és elágazással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 trükkös számítást alkalmazzuk</a:t>
            </a:r>
          </a:p>
          <a:p>
            <a:pPr lvl="1"/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0.55 - !</a:t>
            </a:r>
            <a:r>
              <a:rPr lang="hu-HU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ultetveny</a:t>
            </a:r>
            <a:r>
              <a:rPr lang="hu-HU" dirty="0">
                <a:latin typeface="Courier New" panose="02070309020205020404" pitchFamily="49" charset="0"/>
                <a:cs typeface="Courier New" panose="02070309020205020404" pitchFamily="49" charset="0"/>
              </a:rPr>
              <a:t>! * 0.35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1F627B-71AC-CDA7-3F67-0E770F90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297C88-1C2E-DFA5-E1D4-C03DB911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1" y="174173"/>
            <a:ext cx="2362200" cy="2452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C68F6F9-F7C2-AC19-45A9-B70D9E4F3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400" y="174172"/>
            <a:ext cx="3149600" cy="2452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9422930-0BD6-3C43-84E6-A06A4E586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1600" y="2727539"/>
            <a:ext cx="5613400" cy="3355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68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2179</Words>
  <Application>Microsoft Office PowerPoint</Application>
  <PresentationFormat>Szélesvásznú</PresentationFormat>
  <Paragraphs>342</Paragraphs>
  <Slides>46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Office-téma</vt:lpstr>
      <vt:lpstr>Erőforrás-hasznosítási elemzések</vt:lpstr>
      <vt:lpstr>Településenkénti tűzifakitermelés</vt:lpstr>
      <vt:lpstr>Feladat áttekintése</vt:lpstr>
      <vt:lpstr>Összekapcsolás kulcsmező alapján</vt:lpstr>
      <vt:lpstr>Fölös kategória elhagyása</vt:lpstr>
      <vt:lpstr>Kategóriák összevonása</vt:lpstr>
      <vt:lpstr>Kategóriák összevonása</vt:lpstr>
      <vt:lpstr>Kategóriák összevonása</vt:lpstr>
      <vt:lpstr>Tűzifaarány számolása</vt:lpstr>
      <vt:lpstr>Összemetszés</vt:lpstr>
      <vt:lpstr>Területszámítás</vt:lpstr>
      <vt:lpstr>Összevonás településenként és kategóriánként</vt:lpstr>
      <vt:lpstr>Összegzés településenként</vt:lpstr>
      <vt:lpstr>Összegzés településenként</vt:lpstr>
      <vt:lpstr>Összegzés településenként</vt:lpstr>
      <vt:lpstr>Összegzés településenként</vt:lpstr>
      <vt:lpstr>Geometriai középpont (centroid)</vt:lpstr>
      <vt:lpstr>További lépések</vt:lpstr>
      <vt:lpstr>Felesleg és igény optimális összekapcsolása</vt:lpstr>
      <vt:lpstr>Rétegek</vt:lpstr>
      <vt:lpstr>Tűzifaigény darabolása</vt:lpstr>
      <vt:lpstr>Tűzifaigény darabolása</vt:lpstr>
      <vt:lpstr>Tűzifaigény darabolása</vt:lpstr>
      <vt:lpstr>Igény és fölösleg optimalizált összekötése</vt:lpstr>
      <vt:lpstr>Igény és fölösleg optimalizált összekötése</vt:lpstr>
      <vt:lpstr>Igény és fölösleg optimalizált összekötése</vt:lpstr>
      <vt:lpstr>Igény és fölösleg optimalizált összekötése</vt:lpstr>
      <vt:lpstr>Igény és fölösleg optimalizált összekötése</vt:lpstr>
      <vt:lpstr>Igény és fölösleg optimalizált összekötése</vt:lpstr>
      <vt:lpstr>Úthálózat előkészítése</vt:lpstr>
      <vt:lpstr>Úthálózat előkészítése</vt:lpstr>
      <vt:lpstr>Pontok hozzáadása</vt:lpstr>
      <vt:lpstr>Pontok hozzáadása</vt:lpstr>
      <vt:lpstr>Pontok hozzáadása</vt:lpstr>
      <vt:lpstr>Pontok hozzáadása</vt:lpstr>
      <vt:lpstr>Pontok hozzáadása</vt:lpstr>
      <vt:lpstr>Pontok hozzáadása</vt:lpstr>
      <vt:lpstr>Pontok hozzáadása</vt:lpstr>
      <vt:lpstr>Optimalizációs feladat beállításai</vt:lpstr>
      <vt:lpstr>Optimalizációs feladat beállításai</vt:lpstr>
      <vt:lpstr>Optimalizációs feladat beállításai</vt:lpstr>
      <vt:lpstr>Optimalizációs feladat beállításai</vt:lpstr>
      <vt:lpstr>Optimalizáció</vt:lpstr>
      <vt:lpstr>Optimalizáció</vt:lpstr>
      <vt:lpstr>Optimalizációs feladat beállításai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237</cp:revision>
  <dcterms:created xsi:type="dcterms:W3CDTF">2021-09-14T06:27:21Z</dcterms:created>
  <dcterms:modified xsi:type="dcterms:W3CDTF">2026-04-11T09:30:48Z</dcterms:modified>
</cp:coreProperties>
</file>